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2" r:id="rId1"/>
  </p:sldMasterIdLst>
  <p:notesMasterIdLst>
    <p:notesMasterId r:id="rId75"/>
  </p:notesMasterIdLst>
  <p:sldIdLst>
    <p:sldId id="408" r:id="rId2"/>
    <p:sldId id="266" r:id="rId3"/>
    <p:sldId id="364" r:id="rId4"/>
    <p:sldId id="436" r:id="rId5"/>
    <p:sldId id="404" r:id="rId6"/>
    <p:sldId id="360" r:id="rId7"/>
    <p:sldId id="353" r:id="rId8"/>
    <p:sldId id="348" r:id="rId9"/>
    <p:sldId id="261" r:id="rId10"/>
    <p:sldId id="413" r:id="rId11"/>
    <p:sldId id="315" r:id="rId12"/>
    <p:sldId id="357" r:id="rId13"/>
    <p:sldId id="342" r:id="rId14"/>
    <p:sldId id="358" r:id="rId15"/>
    <p:sldId id="327" r:id="rId16"/>
    <p:sldId id="359" r:id="rId17"/>
    <p:sldId id="328" r:id="rId18"/>
    <p:sldId id="318" r:id="rId19"/>
    <p:sldId id="313" r:id="rId20"/>
    <p:sldId id="361" r:id="rId21"/>
    <p:sldId id="310" r:id="rId22"/>
    <p:sldId id="369" r:id="rId23"/>
    <p:sldId id="349" r:id="rId24"/>
    <p:sldId id="262" r:id="rId25"/>
    <p:sldId id="259" r:id="rId26"/>
    <p:sldId id="263" r:id="rId27"/>
    <p:sldId id="260" r:id="rId28"/>
    <p:sldId id="441" r:id="rId29"/>
    <p:sldId id="414" r:id="rId30"/>
    <p:sldId id="415" r:id="rId31"/>
    <p:sldId id="423" r:id="rId32"/>
    <p:sldId id="420" r:id="rId33"/>
    <p:sldId id="437" r:id="rId34"/>
    <p:sldId id="422" r:id="rId35"/>
    <p:sldId id="424" r:id="rId36"/>
    <p:sldId id="439" r:id="rId37"/>
    <p:sldId id="417" r:id="rId38"/>
    <p:sldId id="446" r:id="rId39"/>
    <p:sldId id="447" r:id="rId40"/>
    <p:sldId id="448" r:id="rId41"/>
    <p:sldId id="345" r:id="rId42"/>
    <p:sldId id="400" r:id="rId43"/>
    <p:sldId id="431" r:id="rId44"/>
    <p:sldId id="432" r:id="rId45"/>
    <p:sldId id="344" r:id="rId46"/>
    <p:sldId id="449" r:id="rId47"/>
    <p:sldId id="372" r:id="rId48"/>
    <p:sldId id="378" r:id="rId49"/>
    <p:sldId id="373" r:id="rId50"/>
    <p:sldId id="444" r:id="rId51"/>
    <p:sldId id="443" r:id="rId52"/>
    <p:sldId id="371" r:id="rId53"/>
    <p:sldId id="374" r:id="rId54"/>
    <p:sldId id="352" r:id="rId55"/>
    <p:sldId id="370" r:id="rId56"/>
    <p:sldId id="350" r:id="rId57"/>
    <p:sldId id="418" r:id="rId58"/>
    <p:sldId id="346" r:id="rId59"/>
    <p:sldId id="442" r:id="rId60"/>
    <p:sldId id="426" r:id="rId61"/>
    <p:sldId id="427" r:id="rId62"/>
    <p:sldId id="398" r:id="rId63"/>
    <p:sldId id="377" r:id="rId64"/>
    <p:sldId id="384" r:id="rId65"/>
    <p:sldId id="319" r:id="rId66"/>
    <p:sldId id="428" r:id="rId67"/>
    <p:sldId id="429" r:id="rId68"/>
    <p:sldId id="402" r:id="rId69"/>
    <p:sldId id="390" r:id="rId70"/>
    <p:sldId id="389" r:id="rId71"/>
    <p:sldId id="419" r:id="rId72"/>
    <p:sldId id="308" r:id="rId73"/>
    <p:sldId id="425" r:id="rId7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0107"/>
    <a:srgbClr val="AF0105"/>
    <a:srgbClr val="BA0003"/>
    <a:srgbClr val="F2000B"/>
    <a:srgbClr val="283138"/>
    <a:srgbClr val="2A8589"/>
    <a:srgbClr val="CA02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6541" autoAdjust="0"/>
  </p:normalViewPr>
  <p:slideViewPr>
    <p:cSldViewPr snapToObjects="1">
      <p:cViewPr varScale="1">
        <p:scale>
          <a:sx n="80" d="100"/>
          <a:sy n="80" d="100"/>
        </p:scale>
        <p:origin x="-21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notesMaster" Target="notesMasters/notesMaster1.xml"/><Relationship Id="rId76" Type="http://schemas.openxmlformats.org/officeDocument/2006/relationships/printerSettings" Target="printerSettings/printerSettings1.bin"/><Relationship Id="rId77" Type="http://schemas.openxmlformats.org/officeDocument/2006/relationships/presProps" Target="presProps.xml"/><Relationship Id="rId78" Type="http://schemas.openxmlformats.org/officeDocument/2006/relationships/viewProps" Target="viewProps.xml"/><Relationship Id="rId79" Type="http://schemas.openxmlformats.org/officeDocument/2006/relationships/theme" Target="theme/theme1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hdphoto1.wdp>
</file>

<file path=ppt/media/hdphoto2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73534F-F74F-214B-A52B-F1F16F8A03EB}" type="datetimeFigureOut">
              <a:rPr lang="en-US" smtClean="0"/>
              <a:t>4/18/15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A55DBE-D222-4543-8BAC-5C6AEC9F9C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132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4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4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4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4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4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4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4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5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5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5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5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5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5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5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5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6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60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0277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7958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7646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7369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0703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9020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5451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398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080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394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Cross</a:t>
            </a:r>
            <a:r>
              <a:rPr lang="en-US" dirty="0" smtClean="0"/>
              <a:t>-Team Technical Lead for Netflix UI’s</a:t>
            </a:r>
          </a:p>
          <a:p>
            <a:r>
              <a:rPr lang="en-US" dirty="0" smtClean="0"/>
              <a:t>12 years in the industry, formerly worked at Microsoft and GE</a:t>
            </a:r>
          </a:p>
          <a:p>
            <a:r>
              <a:rPr lang="en-US" dirty="0" smtClean="0"/>
              <a:t>4 years of experience building systems with Functional Reactive Programming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15255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006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8106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5421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0503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54310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61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5720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7625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7625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44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72414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0548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75254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05339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39208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9568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56378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44757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2681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9597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2281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00220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44075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2643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609989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51440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51440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92184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59878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824739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2344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109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019358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83005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643251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54310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66683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32006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90902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83634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720211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436992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0525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51341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78762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237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0153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3124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A55DBE-D222-4543-8BAC-5C6AEC9F9C6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837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516624"/>
            <a:ext cx="7315200" cy="2595025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5166530"/>
            <a:ext cx="7315200" cy="1144632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/>
          <a:lstStyle/>
          <a:p>
            <a:fld id="{CEF8DD1E-A649-BF4C-AD7A-BEEB211DC648}" type="datetimeFigureOut">
              <a:rPr lang="en-US" smtClean="0"/>
              <a:t>4/18/15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/>
          <a:lstStyle/>
          <a:p>
            <a:fld id="{2D57B0AA-AC8E-4463-ADAC-E87D09B82E4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/>
          <a:lstStyle/>
          <a:p>
            <a:fld id="{CEF8DD1E-A649-BF4C-AD7A-BEEB211DC648}" type="datetimeFigureOut">
              <a:rPr lang="en-US" smtClean="0"/>
              <a:t>4/18/15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/>
          <a:lstStyle/>
          <a:p>
            <a:fld id="{D862AB05-A005-C949-9A99-5C7AC65871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1826709"/>
            <a:ext cx="1492499" cy="448445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4524" y="1826709"/>
            <a:ext cx="5241476" cy="448445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/>
          <a:lstStyle/>
          <a:p>
            <a:fld id="{CEF8DD1E-A649-BF4C-AD7A-BEEB211DC648}" type="datetimeFigureOut">
              <a:rPr lang="en-US" smtClean="0"/>
              <a:t>4/18/15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/>
          <a:lstStyle/>
          <a:p>
            <a:fld id="{D862AB05-A005-C949-9A99-5C7AC65871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/>
          <a:lstStyle/>
          <a:p>
            <a:fld id="{CEF8DD1E-A649-BF4C-AD7A-BEEB211DC648}" type="datetimeFigureOut">
              <a:rPr lang="en-US" smtClean="0"/>
              <a:t>4/18/15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/>
          <a:lstStyle/>
          <a:p>
            <a:fld id="{D862AB05-A005-C949-9A99-5C7AC65871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017572"/>
            <a:ext cx="7315200" cy="1293592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3865097"/>
            <a:ext cx="7315200" cy="109843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/>
          <a:lstStyle/>
          <a:p>
            <a:fld id="{CEF8DD1E-A649-BF4C-AD7A-BEEB211DC648}" type="datetimeFigureOut">
              <a:rPr lang="en-US" smtClean="0"/>
              <a:t>4/18/15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/>
          <a:lstStyle/>
          <a:p>
            <a:fld id="{D862AB05-A005-C949-9A99-5C7AC65871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/>
          <a:lstStyle/>
          <a:p>
            <a:fld id="{CEF8DD1E-A649-BF4C-AD7A-BEEB211DC648}" type="datetimeFigureOut">
              <a:rPr lang="en-US" smtClean="0"/>
              <a:t>4/18/15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/>
          <a:lstStyle/>
          <a:p>
            <a:fld id="{D862AB05-A005-C949-9A99-5C7AC658710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914400" y="2743200"/>
            <a:ext cx="3566160" cy="359359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81728" y="2743200"/>
            <a:ext cx="3566160" cy="35956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6348" y="2743200"/>
            <a:ext cx="336499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85144" y="2743200"/>
            <a:ext cx="3362062" cy="6217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/>
          <a:lstStyle/>
          <a:p>
            <a:fld id="{CEF8DD1E-A649-BF4C-AD7A-BEEB211DC648}" type="datetimeFigureOut">
              <a:rPr lang="en-US" smtClean="0"/>
              <a:t>4/18/15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/>
          <a:lstStyle/>
          <a:p>
            <a:fld id="{D862AB05-A005-C949-9A99-5C7AC658710C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14400" y="1544715"/>
            <a:ext cx="7315200" cy="115409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914400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81727" y="3383280"/>
            <a:ext cx="3566160" cy="29535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/>
          <a:lstStyle/>
          <a:p>
            <a:fld id="{CEF8DD1E-A649-BF4C-AD7A-BEEB211DC648}" type="datetimeFigureOut">
              <a:rPr lang="en-US" smtClean="0"/>
              <a:t>4/18/15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/>
          <a:lstStyle/>
          <a:p>
            <a:fld id="{D862AB05-A005-C949-9A99-5C7AC65871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/>
          <a:lstStyle/>
          <a:p>
            <a:fld id="{CEF8DD1E-A649-BF4C-AD7A-BEEB211DC648}" type="datetimeFigureOut">
              <a:rPr lang="en-US" smtClean="0"/>
              <a:t>4/18/15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/>
          <a:lstStyle/>
          <a:p>
            <a:fld id="{D862AB05-A005-C949-9A99-5C7AC65871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5362"/>
            <a:ext cx="2950936" cy="2173015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21752" y="1826709"/>
            <a:ext cx="4207848" cy="4476614"/>
          </a:xfrm>
        </p:spPr>
        <p:txBody>
          <a:bodyPr anchor="ctr"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61095"/>
            <a:ext cx="2950936" cy="22453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/>
          <a:lstStyle/>
          <a:p>
            <a:fld id="{CEF8DD1E-A649-BF4C-AD7A-BEEB211DC648}" type="datetimeFigureOut">
              <a:rPr lang="en-US" smtClean="0"/>
              <a:t>4/18/15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/>
          <a:lstStyle/>
          <a:p>
            <a:fld id="{D862AB05-A005-C949-9A99-5C7AC65871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1828800"/>
            <a:ext cx="2953512" cy="2176272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91000" y="2286000"/>
            <a:ext cx="4038600" cy="3352800"/>
          </a:xfrm>
          <a:solidFill>
            <a:schemeClr val="accent2"/>
          </a:solidFill>
          <a:ln w="12700">
            <a:noFill/>
          </a:ln>
          <a:effectLst>
            <a:reflection blurRad="12700" stA="30000" endPos="30000" dist="31750" dir="5400000" sy="-100000" algn="bl" rotWithShape="0"/>
          </a:effectLst>
          <a:scene3d>
            <a:camera prst="perspectiveRight" fov="2700000">
              <a:rot lat="240000" lon="900000" rev="0"/>
            </a:camera>
            <a:lightRig rig="threePt" dir="t">
              <a:rot lat="0" lon="0" rev="2700000"/>
            </a:lightRig>
          </a:scene3d>
          <a:sp3d/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4059936"/>
            <a:ext cx="2953512" cy="224942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007690" y="548797"/>
            <a:ext cx="1189132" cy="297918"/>
          </a:xfrm>
          <a:prstGeom prst="rect">
            <a:avLst/>
          </a:prstGeom>
        </p:spPr>
        <p:txBody>
          <a:bodyPr/>
          <a:lstStyle/>
          <a:p>
            <a:fld id="{CEF8DD1E-A649-BF4C-AD7A-BEEB211DC648}" type="datetimeFigureOut">
              <a:rPr lang="en-US" smtClean="0"/>
              <a:t>4/18/15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008688" y="855956"/>
            <a:ext cx="2246489" cy="301227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314415" y="548797"/>
            <a:ext cx="941203" cy="301752"/>
          </a:xfrm>
          <a:prstGeom prst="rect">
            <a:avLst/>
          </a:prstGeom>
        </p:spPr>
        <p:txBody>
          <a:bodyPr/>
          <a:lstStyle/>
          <a:p>
            <a:fld id="{D862AB05-A005-C949-9A99-5C7AC658710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0418" y="278907"/>
            <a:ext cx="7315200" cy="11540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0" y="1600200"/>
            <a:ext cx="73152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3" r:id="rId1"/>
    <p:sldLayoutId id="2147483844" r:id="rId2"/>
    <p:sldLayoutId id="2147483845" r:id="rId3"/>
    <p:sldLayoutId id="2147483846" r:id="rId4"/>
    <p:sldLayoutId id="2147483847" r:id="rId5"/>
    <p:sldLayoutId id="2147483848" r:id="rId6"/>
    <p:sldLayoutId id="2147483849" r:id="rId7"/>
    <p:sldLayoutId id="2147483850" r:id="rId8"/>
    <p:sldLayoutId id="2147483851" r:id="rId9"/>
    <p:sldLayoutId id="2147483852" r:id="rId10"/>
    <p:sldLayoutId id="2147483853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Avenir Next Demi Bold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60120" indent="0" algn="l" defTabSz="914400" rtl="0" eaLnBrk="1" latinLnBrk="0" hangingPunct="1">
        <a:spcBef>
          <a:spcPct val="20000"/>
        </a:spcBef>
        <a:buClr>
          <a:schemeClr val="tx2"/>
        </a:buClr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spcBef>
          <a:spcPct val="20000"/>
        </a:spcBef>
        <a:buClr>
          <a:schemeClr val="tx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microsoft.com/office/2007/relationships/hdphoto" Target="../media/hdphoto1.wdp"/><Relationship Id="rId5" Type="http://schemas.microsoft.com/office/2007/relationships/hdphoto" Target="../media/hdphoto2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4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2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6.xml"/><Relationship Id="rId3" Type="http://schemas.openxmlformats.org/officeDocument/2006/relationships/image" Target="../media/image8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7.xml"/><Relationship Id="rId3" Type="http://schemas.openxmlformats.org/officeDocument/2006/relationships/image" Target="../media/image15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8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0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Relationship Id="rId3" Type="http://schemas.openxmlformats.org/officeDocument/2006/relationships/image" Target="../media/image16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2971800"/>
            <a:ext cx="7315200" cy="766225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 smtClean="0">
                <a:latin typeface="Avenir Heavy"/>
                <a:cs typeface="Avenir Heavy"/>
              </a:rPr>
              <a:t>Async</a:t>
            </a:r>
            <a:r>
              <a:rPr lang="en-US" sz="3200" dirty="0" smtClean="0">
                <a:latin typeface="Avenir Heavy"/>
                <a:cs typeface="Avenir Heavy"/>
              </a:rPr>
              <a:t> Programming in JavaScript</a:t>
            </a:r>
            <a:endParaRPr lang="en-US" sz="3200" dirty="0">
              <a:latin typeface="Avenir Heavy"/>
              <a:cs typeface="Avenir Heavy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7200" y="5493603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Jafar Husain</a:t>
            </a:r>
          </a:p>
          <a:p>
            <a:r>
              <a:rPr lang="en-US" sz="2400" dirty="0" smtClean="0"/>
              <a:t>@</a:t>
            </a:r>
            <a:r>
              <a:rPr lang="en-US" sz="2400" dirty="0" err="1" smtClean="0"/>
              <a:t>jhusain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497362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914400"/>
            <a:ext cx="7315200" cy="4800600"/>
          </a:xfrm>
        </p:spPr>
        <p:txBody>
          <a:bodyPr anchor="ctr">
            <a:normAutofit/>
          </a:bodyPr>
          <a:lstStyle/>
          <a:p>
            <a:pPr marL="45720" indent="0" algn="ctr">
              <a:buNone/>
            </a:pPr>
            <a:r>
              <a:rPr lang="en-US" sz="4800" dirty="0" smtClean="0">
                <a:latin typeface="Apple Chancery"/>
                <a:cs typeface="Apple Chancery"/>
              </a:rPr>
              <a:t>Fin.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022" y="2819400"/>
            <a:ext cx="1130378" cy="8382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6232" y="2755827"/>
            <a:ext cx="977968" cy="105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9505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ForEach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153400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 [1, 2, 3].</a:t>
            </a:r>
            <a:r>
              <a:rPr lang="en-US" sz="2800" b="1" dirty="0" err="1" smtClean="0">
                <a:solidFill>
                  <a:schemeClr val="tx2"/>
                </a:solidFill>
                <a:latin typeface="Consolas"/>
                <a:cs typeface="Consolas"/>
              </a:rPr>
              <a:t>forEach</a:t>
            </a:r>
            <a:r>
              <a:rPr lang="en-US" sz="2800" b="1" dirty="0" smtClean="0">
                <a:latin typeface="Consolas"/>
                <a:cs typeface="Consolas"/>
              </a:rPr>
              <a:t>(x =&gt; </a:t>
            </a:r>
            <a:r>
              <a:rPr lang="en-US" sz="2800" b="1" dirty="0" err="1" smtClean="0">
                <a:latin typeface="Consolas"/>
                <a:cs typeface="Consolas"/>
              </a:rPr>
              <a:t>console.log</a:t>
            </a:r>
            <a:r>
              <a:rPr lang="en-US" sz="2800" b="1" dirty="0" smtClean="0">
                <a:latin typeface="Consolas"/>
                <a:cs typeface="Consolas"/>
              </a:rPr>
              <a:t>(x))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458200" y="369698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664257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1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2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3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990600" y="58674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9901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/>
      <p:bldP spid="7" grpId="1"/>
      <p:bldP spid="8" grpId="0" animBg="1"/>
      <p:bldP spid="8" grpId="2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45720" indent="0" algn="ctr">
              <a:buNone/>
            </a:pPr>
            <a:r>
              <a:rPr lang="en-US" sz="4800" dirty="0" smtClean="0">
                <a:solidFill>
                  <a:srgbClr val="FF8600"/>
                </a:solidFill>
                <a:latin typeface="Avenir Medium"/>
                <a:cs typeface="Avenir Medium"/>
              </a:rPr>
              <a:t>Map</a:t>
            </a:r>
            <a:endParaRPr lang="en-US" sz="4800" dirty="0">
              <a:solidFill>
                <a:srgbClr val="FF8600"/>
              </a:solidFill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531562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98418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 [1, 2, 3].</a:t>
            </a:r>
            <a:r>
              <a:rPr lang="en-US" sz="2800" b="1" dirty="0" smtClean="0">
                <a:solidFill>
                  <a:schemeClr val="tx2"/>
                </a:solidFill>
                <a:latin typeface="Consolas"/>
                <a:cs typeface="Consolas"/>
              </a:rPr>
              <a:t>map</a:t>
            </a:r>
            <a:r>
              <a:rPr lang="en-US" sz="2800" b="1" dirty="0" smtClean="0">
                <a:latin typeface="Consolas"/>
                <a:cs typeface="Consolas"/>
              </a:rPr>
              <a:t>(x =&gt; x + 1)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943600" y="369698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664257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[2, 3, 4]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990600" y="47244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707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/>
      <p:bldP spid="7" grpId="1"/>
      <p:bldP spid="8" grpId="0" animBg="1"/>
      <p:bldP spid="8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45720" indent="0" algn="ctr">
              <a:buNone/>
            </a:pPr>
            <a:r>
              <a:rPr lang="en-US" sz="4800" dirty="0" smtClean="0">
                <a:solidFill>
                  <a:srgbClr val="FF8600"/>
                </a:solidFill>
                <a:latin typeface="Avenir Medium"/>
                <a:cs typeface="Avenir Medium"/>
              </a:rPr>
              <a:t>Filter</a:t>
            </a:r>
            <a:endParaRPr lang="en-US" sz="4800" dirty="0">
              <a:solidFill>
                <a:srgbClr val="FF8600"/>
              </a:solidFill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027745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798418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 [1, 2, 3].</a:t>
            </a:r>
            <a:r>
              <a:rPr lang="en-US" sz="2800" b="1" dirty="0" smtClean="0">
                <a:solidFill>
                  <a:schemeClr val="tx2"/>
                </a:solidFill>
                <a:latin typeface="Consolas"/>
                <a:cs typeface="Consolas"/>
              </a:rPr>
              <a:t>filter</a:t>
            </a:r>
            <a:r>
              <a:rPr lang="en-US" sz="2800" b="1" dirty="0" smtClean="0">
                <a:latin typeface="Consolas"/>
                <a:cs typeface="Consolas"/>
              </a:rPr>
              <a:t>(x =&gt; x &gt; 1)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477000" y="3716806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664257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[2, 3]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990600" y="47244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674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/>
      <p:bldP spid="7" grpId="1"/>
      <p:bldP spid="8" grpId="0" animBg="1"/>
      <p:bldP spid="8" grpId="2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45720" indent="0" algn="ctr">
              <a:buNone/>
            </a:pPr>
            <a:r>
              <a:rPr lang="en-US" sz="4800" dirty="0" err="1" smtClean="0">
                <a:solidFill>
                  <a:srgbClr val="FF8600"/>
                </a:solidFill>
                <a:latin typeface="Avenir Medium"/>
                <a:cs typeface="Avenir Medium"/>
              </a:rPr>
              <a:t>concatAll</a:t>
            </a:r>
            <a:endParaRPr lang="en-US" sz="4800" dirty="0">
              <a:solidFill>
                <a:srgbClr val="FF8600"/>
              </a:solidFill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678795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concatAll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7798418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 [ [</a:t>
            </a:r>
            <a:r>
              <a:rPr lang="en-US" sz="2800" b="1" dirty="0">
                <a:latin typeface="Consolas"/>
                <a:cs typeface="Consolas"/>
              </a:rPr>
              <a:t>1]</a:t>
            </a:r>
            <a:r>
              <a:rPr lang="en-US" sz="2800" b="1" dirty="0" smtClean="0">
                <a:latin typeface="Consolas"/>
                <a:cs typeface="Consolas"/>
              </a:rPr>
              <a:t>, </a:t>
            </a:r>
            <a:r>
              <a:rPr lang="en-US" sz="2800" b="1" dirty="0">
                <a:latin typeface="Consolas"/>
                <a:cs typeface="Consolas"/>
              </a:rPr>
              <a:t>[2, 3]</a:t>
            </a:r>
            <a:r>
              <a:rPr lang="en-US" sz="2800" b="1" dirty="0" smtClean="0">
                <a:latin typeface="Consolas"/>
                <a:cs typeface="Consolas"/>
              </a:rPr>
              <a:t>, [</a:t>
            </a:r>
            <a:r>
              <a:rPr lang="en-US" sz="2800" b="1" dirty="0">
                <a:latin typeface="Consolas"/>
                <a:cs typeface="Consolas"/>
              </a:rPr>
              <a:t>], </a:t>
            </a:r>
            <a:r>
              <a:rPr lang="en-US" sz="2800" b="1" dirty="0" smtClean="0">
                <a:latin typeface="Consolas"/>
                <a:cs typeface="Consolas"/>
              </a:rPr>
              <a:t>[</a:t>
            </a:r>
            <a:r>
              <a:rPr lang="en-US" sz="2800" b="1" dirty="0">
                <a:latin typeface="Consolas"/>
                <a:cs typeface="Consolas"/>
              </a:rPr>
              <a:t>4] </a:t>
            </a:r>
            <a:r>
              <a:rPr lang="en-US" sz="2800" b="1" dirty="0" smtClean="0">
                <a:latin typeface="Consolas"/>
                <a:cs typeface="Consolas"/>
              </a:rPr>
              <a:t>].</a:t>
            </a:r>
            <a:r>
              <a:rPr lang="en-US" sz="2800" b="1" dirty="0" err="1" smtClean="0">
                <a:solidFill>
                  <a:schemeClr val="tx2"/>
                </a:solidFill>
                <a:latin typeface="Consolas"/>
                <a:cs typeface="Consolas"/>
              </a:rPr>
              <a:t>concatAll</a:t>
            </a:r>
            <a:r>
              <a:rPr lang="en-US" sz="2800" b="1" dirty="0" smtClean="0">
                <a:latin typeface="Consolas"/>
                <a:cs typeface="Consolas"/>
              </a:rPr>
              <a:t>(</a:t>
            </a:r>
            <a:r>
              <a:rPr lang="en-US" sz="2800" b="1" dirty="0">
                <a:latin typeface="Consolas"/>
                <a:cs typeface="Consolas"/>
              </a:rPr>
              <a:t>)</a:t>
            </a:r>
          </a:p>
        </p:txBody>
      </p:sp>
      <p:sp>
        <p:nvSpPr>
          <p:cNvPr id="6" name="Rectangle 5"/>
          <p:cNvSpPr/>
          <p:nvPr/>
        </p:nvSpPr>
        <p:spPr>
          <a:xfrm>
            <a:off x="7924800" y="36576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664257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[1, 2, 3, 4]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</a:p>
        </p:txBody>
      </p:sp>
      <p:sp>
        <p:nvSpPr>
          <p:cNvPr id="8" name="Rectangle 7"/>
          <p:cNvSpPr/>
          <p:nvPr/>
        </p:nvSpPr>
        <p:spPr>
          <a:xfrm>
            <a:off x="990600" y="47244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591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5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/>
      <p:bldP spid="7" grpId="1"/>
      <p:bldP spid="8" grpId="0" animBg="1"/>
      <p:bldP spid="8" grpId="2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Map/Filter/</a:t>
            </a:r>
            <a:r>
              <a:rPr lang="en-US" dirty="0" err="1" smtClean="0"/>
              <a:t>ConcatAll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0292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 [1, 2, 3</a:t>
            </a:r>
            <a:r>
              <a:rPr lang="en-US" sz="2800" b="1" dirty="0">
                <a:latin typeface="Consolas"/>
                <a:cs typeface="Consolas"/>
              </a:rPr>
              <a:t>].</a:t>
            </a:r>
            <a:r>
              <a:rPr lang="en-US" sz="2800" b="1" dirty="0">
                <a:solidFill>
                  <a:schemeClr val="tx2"/>
                </a:solidFill>
                <a:latin typeface="Consolas"/>
                <a:cs typeface="Consolas"/>
              </a:rPr>
              <a:t>map</a:t>
            </a:r>
            <a:r>
              <a:rPr lang="en-US" sz="2800" b="1" dirty="0">
                <a:latin typeface="Consolas"/>
                <a:cs typeface="Consolas"/>
              </a:rPr>
              <a:t>(x =&gt; x + 1</a:t>
            </a:r>
            <a:r>
              <a:rPr lang="en-US" sz="2800" b="1" dirty="0" smtClean="0">
                <a:latin typeface="Consolas"/>
                <a:cs typeface="Consolas"/>
              </a:rPr>
              <a:t>)</a:t>
            </a:r>
          </a:p>
          <a:p>
            <a:pPr marL="0" indent="0">
              <a:buNone/>
            </a:pPr>
            <a:r>
              <a:rPr lang="en-US" sz="2800" b="1" dirty="0">
                <a:latin typeface="Consolas"/>
                <a:cs typeface="Consolas"/>
              </a:rPr>
              <a:t>&gt;</a:t>
            </a:r>
            <a:r>
              <a:rPr lang="en-US" sz="2800" b="1" dirty="0" smtClean="0">
                <a:latin typeface="Consolas"/>
                <a:cs typeface="Consolas"/>
              </a:rPr>
              <a:t> </a:t>
            </a:r>
            <a:r>
              <a:rPr lang="en-US" sz="2800" b="1" dirty="0">
                <a:latin typeface="Consolas"/>
                <a:cs typeface="Consolas"/>
              </a:rPr>
              <a:t>[</a:t>
            </a:r>
            <a:r>
              <a:rPr lang="en-US" sz="2800" b="1" dirty="0" smtClean="0">
                <a:latin typeface="Consolas"/>
                <a:cs typeface="Consolas"/>
              </a:rPr>
              <a:t>2, 3, 4]</a:t>
            </a:r>
          </a:p>
          <a:p>
            <a:pPr marL="0" indent="0">
              <a:buNone/>
            </a:pPr>
            <a:endParaRPr lang="en-US" sz="28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 [1, 2, 3</a:t>
            </a:r>
            <a:r>
              <a:rPr lang="en-US" sz="2800" b="1" dirty="0">
                <a:latin typeface="Consolas"/>
                <a:cs typeface="Consolas"/>
              </a:rPr>
              <a:t>].</a:t>
            </a:r>
            <a:r>
              <a:rPr lang="en-US" sz="2800" b="1" dirty="0">
                <a:solidFill>
                  <a:srgbClr val="FF8600"/>
                </a:solidFill>
                <a:latin typeface="Consolas"/>
                <a:cs typeface="Consolas"/>
              </a:rPr>
              <a:t>filter</a:t>
            </a:r>
            <a:r>
              <a:rPr lang="en-US" sz="2800" b="1" dirty="0">
                <a:latin typeface="Consolas"/>
                <a:cs typeface="Consolas"/>
              </a:rPr>
              <a:t>(x =&gt; x &gt; 1</a:t>
            </a:r>
            <a:r>
              <a:rPr lang="en-US" sz="2800" b="1" dirty="0" smtClean="0">
                <a:latin typeface="Consolas"/>
                <a:cs typeface="Consolas"/>
              </a:rPr>
              <a:t>)</a:t>
            </a:r>
          </a:p>
          <a:p>
            <a:pPr marL="0" indent="0">
              <a:buNone/>
            </a:pPr>
            <a:r>
              <a:rPr lang="en-US" sz="2800" b="1" dirty="0">
                <a:latin typeface="Consolas"/>
                <a:cs typeface="Consolas"/>
              </a:rPr>
              <a:t>&gt;</a:t>
            </a:r>
            <a:r>
              <a:rPr lang="en-US" sz="2800" b="1" dirty="0" smtClean="0">
                <a:latin typeface="Consolas"/>
                <a:cs typeface="Consolas"/>
              </a:rPr>
              <a:t> </a:t>
            </a:r>
            <a:r>
              <a:rPr lang="en-US" sz="2800" b="1" dirty="0">
                <a:latin typeface="Consolas"/>
                <a:cs typeface="Consolas"/>
              </a:rPr>
              <a:t>[</a:t>
            </a:r>
            <a:r>
              <a:rPr lang="en-US" sz="2800" b="1" dirty="0" smtClean="0">
                <a:latin typeface="Consolas"/>
                <a:cs typeface="Consolas"/>
              </a:rPr>
              <a:t>2, 3]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 [ [</a:t>
            </a:r>
            <a:r>
              <a:rPr lang="en-US" sz="2800" b="1" dirty="0">
                <a:latin typeface="Consolas"/>
                <a:cs typeface="Consolas"/>
              </a:rPr>
              <a:t>1</a:t>
            </a:r>
            <a:r>
              <a:rPr lang="en-US" sz="2800" b="1" dirty="0" smtClean="0">
                <a:latin typeface="Consolas"/>
                <a:cs typeface="Consolas"/>
              </a:rPr>
              <a:t>], [2, </a:t>
            </a:r>
            <a:r>
              <a:rPr lang="en-US" sz="2800" b="1" dirty="0">
                <a:latin typeface="Consolas"/>
                <a:cs typeface="Consolas"/>
              </a:rPr>
              <a:t>3</a:t>
            </a:r>
            <a:r>
              <a:rPr lang="en-US" sz="2800" b="1" dirty="0" smtClean="0">
                <a:latin typeface="Consolas"/>
                <a:cs typeface="Consolas"/>
              </a:rPr>
              <a:t>], [], </a:t>
            </a:r>
            <a:r>
              <a:rPr lang="en-US" sz="2800" b="1" dirty="0">
                <a:latin typeface="Consolas"/>
                <a:cs typeface="Consolas"/>
              </a:rPr>
              <a:t>[4] </a:t>
            </a:r>
            <a:r>
              <a:rPr lang="en-US" sz="2800" b="1" dirty="0" smtClean="0">
                <a:latin typeface="Consolas"/>
                <a:cs typeface="Consolas"/>
              </a:rPr>
              <a:t>].</a:t>
            </a:r>
            <a:r>
              <a:rPr lang="en-US" sz="28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sz="2800" b="1" dirty="0" smtClean="0">
                <a:latin typeface="Consolas"/>
                <a:cs typeface="Consolas"/>
              </a:rPr>
              <a:t>()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 [1, 2, 3, 4]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  <a:r>
              <a:rPr lang="en-US" sz="2800" b="1" dirty="0">
                <a:latin typeface="Consolas"/>
                <a:cs typeface="Consolas"/>
              </a:rPr>
              <a:t> </a:t>
            </a:r>
            <a:endParaRPr lang="en-US" sz="2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940418" y="58674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17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52400" y="5029200"/>
            <a:ext cx="8991600" cy="1066800"/>
          </a:xfrm>
          <a:prstGeom prst="rect">
            <a:avLst/>
          </a:prstGeom>
          <a:noFill/>
          <a:ln w="76200" cmpd="sng">
            <a:solidFill>
              <a:srgbClr val="FF66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3810000"/>
            <a:ext cx="8991600" cy="1219200"/>
          </a:xfrm>
          <a:prstGeom prst="rect">
            <a:avLst/>
          </a:prstGeom>
          <a:noFill/>
          <a:ln w="76200" cmpd="sng">
            <a:solidFill>
              <a:srgbClr val="FF6600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85800" y="5105400"/>
            <a:ext cx="1600200" cy="889000"/>
          </a:xfrm>
          <a:prstGeom prst="rect">
            <a:avLst/>
          </a:prstGeom>
          <a:noFill/>
          <a:ln w="76200" cmpd="sng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286000" y="5105400"/>
            <a:ext cx="1828800" cy="889000"/>
          </a:xfrm>
          <a:prstGeom prst="rect">
            <a:avLst/>
          </a:prstGeom>
          <a:noFill/>
          <a:ln w="76200" cmpd="sng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114800" y="5105400"/>
            <a:ext cx="1610314" cy="889000"/>
          </a:xfrm>
          <a:prstGeom prst="rect">
            <a:avLst/>
          </a:prstGeom>
          <a:noFill/>
          <a:ln w="76200" cmpd="sng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750840" y="5105400"/>
            <a:ext cx="1716760" cy="889000"/>
          </a:xfrm>
          <a:prstGeom prst="rect">
            <a:avLst/>
          </a:prstGeom>
          <a:noFill/>
          <a:ln w="76200" cmpd="sng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67600" y="5105400"/>
            <a:ext cx="1676400" cy="889000"/>
          </a:xfrm>
          <a:prstGeom prst="rect">
            <a:avLst/>
          </a:prstGeom>
          <a:noFill/>
          <a:ln w="76200" cmpd="sng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85800" y="3886200"/>
            <a:ext cx="1600200" cy="1060417"/>
          </a:xfrm>
          <a:prstGeom prst="rect">
            <a:avLst/>
          </a:prstGeom>
          <a:noFill/>
          <a:ln w="76200" cmpd="sng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286000" y="3886200"/>
            <a:ext cx="1828800" cy="1060417"/>
          </a:xfrm>
          <a:prstGeom prst="rect">
            <a:avLst/>
          </a:prstGeom>
          <a:noFill/>
          <a:ln w="76200" cmpd="sng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114800" y="3886200"/>
            <a:ext cx="1610314" cy="1060417"/>
          </a:xfrm>
          <a:prstGeom prst="rect">
            <a:avLst/>
          </a:prstGeom>
          <a:noFill/>
          <a:ln w="76200" cmpd="sng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5772664" y="3886200"/>
            <a:ext cx="1694935" cy="1060417"/>
          </a:xfrm>
          <a:prstGeom prst="rect">
            <a:avLst/>
          </a:prstGeom>
          <a:noFill/>
          <a:ln w="76200" cmpd="sng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467600" y="3886200"/>
            <a:ext cx="1676400" cy="1060417"/>
          </a:xfrm>
          <a:prstGeom prst="rect">
            <a:avLst/>
          </a:prstGeom>
          <a:noFill/>
          <a:ln w="76200" cmpd="sng">
            <a:solidFill>
              <a:schemeClr val="accent6">
                <a:lumMod val="75000"/>
              </a:schemeClr>
            </a:solidFill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424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</a:t>
            </a:r>
            <a:r>
              <a:rPr lang="en-US" dirty="0" smtClean="0"/>
              <a:t>am 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Avenir Medium"/>
                <a:cs typeface="Avenir Medium"/>
              </a:rPr>
              <a:t>Cross-Team Technical Lead for Netflix UIs</a:t>
            </a:r>
          </a:p>
          <a:p>
            <a:r>
              <a:rPr lang="en-US" sz="2800" dirty="0" smtClean="0">
                <a:latin typeface="Avenir Medium"/>
                <a:cs typeface="Avenir Medium"/>
              </a:rPr>
              <a:t>Architect of Netflix UI Data Platform</a:t>
            </a:r>
          </a:p>
          <a:p>
            <a:r>
              <a:rPr lang="en-US" sz="2800" dirty="0" smtClean="0">
                <a:latin typeface="Avenir Medium"/>
                <a:cs typeface="Avenir Medium"/>
              </a:rPr>
              <a:t>Member of JavaScript standards committee (TC39)</a:t>
            </a:r>
          </a:p>
          <a:p>
            <a:r>
              <a:rPr lang="en-US" sz="2800" dirty="0" smtClean="0">
                <a:latin typeface="Avenir Medium"/>
                <a:cs typeface="Avenir Medium"/>
              </a:rPr>
              <a:t>16 years in the industry, formerly worked at Microsoft and GE</a:t>
            </a:r>
          </a:p>
        </p:txBody>
      </p:sp>
    </p:spTree>
    <p:extLst>
      <p:ext uri="{BB962C8B-B14F-4D97-AF65-F5344CB8AC3E}">
        <p14:creationId xmlns:p14="http://schemas.microsoft.com/office/powerpoint/2010/main" val="584781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066800"/>
            <a:ext cx="7848600" cy="4800600"/>
          </a:xfrm>
        </p:spPr>
        <p:txBody>
          <a:bodyPr anchor="ctr">
            <a:normAutofit/>
          </a:bodyPr>
          <a:lstStyle/>
          <a:p>
            <a:pPr marL="45720" indent="0" algn="ctr">
              <a:buNone/>
            </a:pPr>
            <a:r>
              <a:rPr lang="en-US" sz="3600" dirty="0" smtClean="0"/>
              <a:t>Let’s use </a:t>
            </a:r>
            <a:r>
              <a:rPr lang="en-US" sz="3600" dirty="0" smtClean="0">
                <a:solidFill>
                  <a:srgbClr val="FF8600"/>
                </a:solidFill>
              </a:rPr>
              <a:t>map</a:t>
            </a:r>
            <a:r>
              <a:rPr lang="en-US" sz="3600" dirty="0" smtClean="0"/>
              <a:t>, </a:t>
            </a:r>
            <a:r>
              <a:rPr lang="en-US" sz="3600" dirty="0" smtClean="0">
                <a:solidFill>
                  <a:srgbClr val="FF8600"/>
                </a:solidFill>
              </a:rPr>
              <a:t>filter</a:t>
            </a:r>
            <a:r>
              <a:rPr lang="en-US" sz="3600" dirty="0" smtClean="0"/>
              <a:t>, and </a:t>
            </a:r>
            <a:r>
              <a:rPr lang="en-US" sz="3600" dirty="0" err="1" smtClean="0">
                <a:solidFill>
                  <a:srgbClr val="FF8600"/>
                </a:solidFill>
              </a:rPr>
              <a:t>concatAll</a:t>
            </a:r>
            <a:r>
              <a:rPr lang="en-US" sz="3600" dirty="0" smtClean="0"/>
              <a:t> to get a list of your favorite Netflix titles.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17460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Top-rated </a:t>
            </a:r>
            <a:r>
              <a:rPr lang="en-US" smtClean="0"/>
              <a:t>Movies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 err="1">
                <a:latin typeface="Consolas"/>
                <a:cs typeface="Consolas"/>
              </a:rPr>
              <a:t>var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 smtClean="0">
                <a:latin typeface="Consolas"/>
                <a:cs typeface="Consolas"/>
              </a:rPr>
              <a:t>getTopRatedFilms</a:t>
            </a:r>
            <a:r>
              <a:rPr lang="en-US" sz="2000" dirty="0" smtClean="0"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= </a:t>
            </a:r>
            <a:r>
              <a:rPr lang="en-US" sz="2000" dirty="0" smtClean="0">
                <a:latin typeface="Consolas"/>
                <a:cs typeface="Consolas"/>
              </a:rPr>
              <a:t>user </a:t>
            </a:r>
            <a:r>
              <a:rPr lang="en-US" sz="2000" dirty="0">
                <a:latin typeface="Consolas"/>
                <a:cs typeface="Consolas"/>
              </a:rPr>
              <a:t>=&gt;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</a:t>
            </a:r>
            <a:r>
              <a:rPr lang="en-US" sz="2000" dirty="0" err="1" smtClean="0">
                <a:latin typeface="Consolas"/>
                <a:cs typeface="Consolas"/>
              </a:rPr>
              <a:t>user.videoLists</a:t>
            </a:r>
            <a:r>
              <a:rPr lang="en-US" sz="2000" dirty="0">
                <a:latin typeface="Consolas"/>
                <a:cs typeface="Consolas"/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</a:t>
            </a:r>
            <a:r>
              <a:rPr lang="en-US" sz="2000" b="1" dirty="0">
                <a:solidFill>
                  <a:srgbClr val="FF8600"/>
                </a:solidFill>
                <a:latin typeface="Consolas"/>
                <a:cs typeface="Consolas"/>
              </a:rPr>
              <a:t>m</a:t>
            </a:r>
            <a:r>
              <a:rPr lang="en-US" sz="2000" b="1" dirty="0" smtClean="0">
                <a:solidFill>
                  <a:srgbClr val="FF8600"/>
                </a:solidFill>
                <a:latin typeface="Consolas"/>
                <a:cs typeface="Consolas"/>
              </a:rPr>
              <a:t>ap</a:t>
            </a:r>
            <a:r>
              <a:rPr lang="en-US" sz="2000" dirty="0">
                <a:latin typeface="Consolas"/>
                <a:cs typeface="Consolas"/>
              </a:rPr>
              <a:t>(</a:t>
            </a:r>
            <a:r>
              <a:rPr lang="en-US" sz="2000" dirty="0" err="1">
                <a:latin typeface="Consolas"/>
                <a:cs typeface="Consolas"/>
              </a:rPr>
              <a:t>videoList</a:t>
            </a:r>
            <a:r>
              <a:rPr lang="en-US" sz="2000" dirty="0">
                <a:latin typeface="Consolas"/>
                <a:cs typeface="Consolas"/>
              </a:rPr>
              <a:t> =&gt; 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   </a:t>
            </a:r>
            <a:r>
              <a:rPr lang="en-US" sz="2000" dirty="0" err="1">
                <a:latin typeface="Consolas"/>
                <a:cs typeface="Consolas"/>
              </a:rPr>
              <a:t>videoList.videos</a:t>
            </a:r>
            <a:r>
              <a:rPr lang="en-US" sz="2000" dirty="0">
                <a:latin typeface="Consolas"/>
                <a:cs typeface="Consolas"/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      </a:t>
            </a:r>
            <a:r>
              <a:rPr lang="en-US" sz="2000" b="1" dirty="0">
                <a:solidFill>
                  <a:srgbClr val="FF8600"/>
                </a:solidFill>
                <a:latin typeface="Consolas"/>
                <a:cs typeface="Consolas"/>
              </a:rPr>
              <a:t>filter</a:t>
            </a:r>
            <a:r>
              <a:rPr lang="en-US" sz="2000" dirty="0">
                <a:latin typeface="Consolas"/>
                <a:cs typeface="Consolas"/>
              </a:rPr>
              <a:t>(video =&gt; </a:t>
            </a:r>
            <a:r>
              <a:rPr lang="en-US" sz="2000" dirty="0" err="1">
                <a:latin typeface="Consolas"/>
                <a:cs typeface="Consolas"/>
              </a:rPr>
              <a:t>video.rating</a:t>
            </a:r>
            <a:r>
              <a:rPr lang="en-US" sz="2000" dirty="0">
                <a:latin typeface="Consolas"/>
                <a:cs typeface="Consolas"/>
              </a:rPr>
              <a:t> === 5.0)).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sz="2000" dirty="0" smtClean="0">
                <a:latin typeface="Consolas"/>
                <a:cs typeface="Consolas"/>
              </a:rPr>
              <a:t>(</a:t>
            </a:r>
            <a:r>
              <a:rPr lang="en-US" sz="2000" dirty="0">
                <a:latin typeface="Consolas"/>
                <a:cs typeface="Consolas"/>
              </a:rPr>
              <a:t>)</a:t>
            </a:r>
            <a:r>
              <a:rPr lang="en-US" sz="2000" dirty="0" smtClean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 err="1" smtClean="0">
                <a:latin typeface="Consolas"/>
                <a:cs typeface="Consolas"/>
              </a:rPr>
              <a:t>getTopRatedFilms</a:t>
            </a:r>
            <a:r>
              <a:rPr lang="en-US" sz="2000" dirty="0" smtClean="0">
                <a:latin typeface="Consolas"/>
                <a:cs typeface="Consolas"/>
              </a:rPr>
              <a:t>(user).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smtClean="0">
                <a:latin typeface="Consolas"/>
                <a:cs typeface="Consolas"/>
              </a:rPr>
              <a:t>  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sz="2000" dirty="0" smtClean="0">
                <a:latin typeface="Consolas"/>
                <a:cs typeface="Consolas"/>
              </a:rPr>
              <a:t>(film =&gt; </a:t>
            </a:r>
            <a:r>
              <a:rPr lang="en-US" sz="2000" dirty="0" err="1" smtClean="0">
                <a:latin typeface="Consolas"/>
                <a:cs typeface="Consolas"/>
              </a:rPr>
              <a:t>console.log</a:t>
            </a:r>
            <a:r>
              <a:rPr lang="en-US" sz="2000" dirty="0" smtClean="0">
                <a:latin typeface="Consolas"/>
                <a:cs typeface="Consolas"/>
              </a:rPr>
              <a:t>(film));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343397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38200" y="1295400"/>
            <a:ext cx="562303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latin typeface="Avenir Medium"/>
                <a:cs typeface="Avenir Medium"/>
              </a:rPr>
              <a:t>What if I told you…</a:t>
            </a:r>
            <a:endParaRPr lang="en-US" sz="4800" dirty="0">
              <a:latin typeface="Avenir Medium"/>
              <a:cs typeface="Avenir Medium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87393" y="2209800"/>
            <a:ext cx="734679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Medium"/>
                <a:cs typeface="Avenir Medium"/>
              </a:rPr>
              <a:t>…that you could create a drag event…</a:t>
            </a:r>
            <a:endParaRPr lang="en-US" sz="3200" dirty="0">
              <a:latin typeface="Avenir Medium"/>
              <a:cs typeface="Avenir Medium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406186" y="4673024"/>
            <a:ext cx="567289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latin typeface="Avenir Medium"/>
                <a:cs typeface="Avenir Medium"/>
              </a:rPr>
              <a:t>…with nearly the </a:t>
            </a:r>
            <a:r>
              <a:rPr lang="en-US" sz="3200" i="1" dirty="0" smtClean="0">
                <a:solidFill>
                  <a:srgbClr val="FFFFFF"/>
                </a:solidFill>
                <a:latin typeface="Avenir Medium"/>
                <a:cs typeface="Avenir Medium"/>
              </a:rPr>
              <a:t>same code</a:t>
            </a:r>
            <a:r>
              <a:rPr lang="en-US" sz="3200" dirty="0" smtClean="0">
                <a:solidFill>
                  <a:srgbClr val="FFFFFF"/>
                </a:solidFill>
                <a:latin typeface="Avenir Medium"/>
                <a:cs typeface="Avenir Medium"/>
              </a:rPr>
              <a:t>?</a:t>
            </a:r>
            <a:endParaRPr lang="en-US" sz="3200" dirty="0">
              <a:solidFill>
                <a:srgbClr val="FFFFFF"/>
              </a:solidFill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0265729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3539" y="4419600"/>
            <a:ext cx="1439461" cy="213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Top-rated </a:t>
            </a:r>
            <a:r>
              <a:rPr lang="en-US" smtClean="0"/>
              <a:t>Movies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 err="1">
                <a:latin typeface="Consolas"/>
                <a:cs typeface="Consolas"/>
              </a:rPr>
              <a:t>var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 smtClean="0">
                <a:latin typeface="Consolas"/>
                <a:cs typeface="Consolas"/>
              </a:rPr>
              <a:t>getTopRatedFilms</a:t>
            </a:r>
            <a:r>
              <a:rPr lang="en-US" sz="2000" dirty="0" smtClean="0"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= </a:t>
            </a:r>
            <a:r>
              <a:rPr lang="en-US" sz="2000" dirty="0" smtClean="0">
                <a:latin typeface="Consolas"/>
                <a:cs typeface="Consolas"/>
              </a:rPr>
              <a:t>user </a:t>
            </a:r>
            <a:r>
              <a:rPr lang="en-US" sz="2000" dirty="0">
                <a:latin typeface="Consolas"/>
                <a:cs typeface="Consolas"/>
              </a:rPr>
              <a:t>=&gt;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</a:t>
            </a:r>
            <a:r>
              <a:rPr lang="en-US" sz="2000" dirty="0" err="1" smtClean="0">
                <a:latin typeface="Consolas"/>
                <a:cs typeface="Consolas"/>
              </a:rPr>
              <a:t>user.videoLists</a:t>
            </a:r>
            <a:r>
              <a:rPr lang="en-US" sz="2000" dirty="0">
                <a:latin typeface="Consolas"/>
                <a:cs typeface="Consolas"/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</a:t>
            </a:r>
            <a:r>
              <a:rPr lang="en-US" sz="2000" b="1" dirty="0">
                <a:solidFill>
                  <a:srgbClr val="FF8600"/>
                </a:solidFill>
                <a:latin typeface="Consolas"/>
                <a:cs typeface="Consolas"/>
              </a:rPr>
              <a:t>m</a:t>
            </a:r>
            <a:r>
              <a:rPr lang="en-US" sz="2000" b="1" dirty="0" smtClean="0">
                <a:solidFill>
                  <a:srgbClr val="FF8600"/>
                </a:solidFill>
                <a:latin typeface="Consolas"/>
                <a:cs typeface="Consolas"/>
              </a:rPr>
              <a:t>ap</a:t>
            </a:r>
            <a:r>
              <a:rPr lang="en-US" sz="2000" dirty="0">
                <a:latin typeface="Consolas"/>
                <a:cs typeface="Consolas"/>
              </a:rPr>
              <a:t>(</a:t>
            </a:r>
            <a:r>
              <a:rPr lang="en-US" sz="2000" dirty="0" err="1">
                <a:latin typeface="Consolas"/>
                <a:cs typeface="Consolas"/>
              </a:rPr>
              <a:t>videoList</a:t>
            </a:r>
            <a:r>
              <a:rPr lang="en-US" sz="2000" dirty="0">
                <a:latin typeface="Consolas"/>
                <a:cs typeface="Consolas"/>
              </a:rPr>
              <a:t> =&gt; 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   </a:t>
            </a:r>
            <a:r>
              <a:rPr lang="en-US" sz="2000" dirty="0" err="1">
                <a:latin typeface="Consolas"/>
                <a:cs typeface="Consolas"/>
              </a:rPr>
              <a:t>videoList.videos</a:t>
            </a:r>
            <a:r>
              <a:rPr lang="en-US" sz="2000" dirty="0">
                <a:latin typeface="Consolas"/>
                <a:cs typeface="Consolas"/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      </a:t>
            </a:r>
            <a:r>
              <a:rPr lang="en-US" sz="2000" b="1" dirty="0">
                <a:solidFill>
                  <a:srgbClr val="FF8600"/>
                </a:solidFill>
                <a:latin typeface="Consolas"/>
                <a:cs typeface="Consolas"/>
              </a:rPr>
              <a:t>filter</a:t>
            </a:r>
            <a:r>
              <a:rPr lang="en-US" sz="2000" dirty="0">
                <a:latin typeface="Consolas"/>
                <a:cs typeface="Consolas"/>
              </a:rPr>
              <a:t>(video =&gt; </a:t>
            </a:r>
            <a:r>
              <a:rPr lang="en-US" sz="2000" dirty="0" err="1">
                <a:latin typeface="Consolas"/>
                <a:cs typeface="Consolas"/>
              </a:rPr>
              <a:t>video.rating</a:t>
            </a:r>
            <a:r>
              <a:rPr lang="en-US" sz="2000" dirty="0">
                <a:latin typeface="Consolas"/>
                <a:cs typeface="Consolas"/>
              </a:rPr>
              <a:t> === 5.0)).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sz="2000" dirty="0" smtClean="0">
                <a:latin typeface="Consolas"/>
                <a:cs typeface="Consolas"/>
              </a:rPr>
              <a:t>(</a:t>
            </a:r>
            <a:r>
              <a:rPr lang="en-US" sz="2000" dirty="0">
                <a:latin typeface="Consolas"/>
                <a:cs typeface="Consolas"/>
              </a:rPr>
              <a:t>)</a:t>
            </a:r>
            <a:r>
              <a:rPr lang="en-US" sz="2000" dirty="0" smtClean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 err="1" smtClean="0">
                <a:latin typeface="Consolas"/>
                <a:cs typeface="Consolas"/>
              </a:rPr>
              <a:t>getTopRatedFilms</a:t>
            </a:r>
            <a:r>
              <a:rPr lang="en-US" sz="2000" dirty="0" smtClean="0">
                <a:latin typeface="Consolas"/>
                <a:cs typeface="Consolas"/>
              </a:rPr>
              <a:t>(user).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smtClean="0">
                <a:latin typeface="Consolas"/>
                <a:cs typeface="Consolas"/>
              </a:rPr>
              <a:t>  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sz="2000" dirty="0" smtClean="0">
                <a:latin typeface="Consolas"/>
                <a:cs typeface="Consolas"/>
              </a:rPr>
              <a:t>(film =&gt; </a:t>
            </a:r>
            <a:r>
              <a:rPr lang="en-US" sz="2000" dirty="0" err="1" smtClean="0">
                <a:latin typeface="Consolas"/>
                <a:cs typeface="Consolas"/>
              </a:rPr>
              <a:t>console.log</a:t>
            </a:r>
            <a:r>
              <a:rPr lang="en-US" sz="2000" dirty="0" smtClean="0">
                <a:latin typeface="Consolas"/>
                <a:cs typeface="Consolas"/>
              </a:rPr>
              <a:t>(film));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8742" y="4267200"/>
            <a:ext cx="1498058" cy="222266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0400" y="4114800"/>
            <a:ext cx="1585211" cy="226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65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Mouse Drags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 err="1">
                <a:latin typeface="Consolas"/>
                <a:cs typeface="Consolas"/>
              </a:rPr>
              <a:t>var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 smtClean="0">
                <a:latin typeface="Consolas"/>
                <a:cs typeface="Consolas"/>
              </a:rPr>
              <a:t>getElementDrags</a:t>
            </a:r>
            <a:r>
              <a:rPr lang="en-US" sz="2000" dirty="0" smtClean="0">
                <a:latin typeface="Consolas"/>
                <a:cs typeface="Consolas"/>
              </a:rPr>
              <a:t>  = </a:t>
            </a:r>
            <a:r>
              <a:rPr lang="en-US" sz="2000" dirty="0" err="1" smtClean="0">
                <a:latin typeface="Consolas"/>
                <a:cs typeface="Consolas"/>
              </a:rPr>
              <a:t>elmt</a:t>
            </a:r>
            <a:r>
              <a:rPr lang="en-US" sz="2000" dirty="0" smtClean="0"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=&gt;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</a:t>
            </a:r>
            <a:r>
              <a:rPr lang="en-US" sz="2000" dirty="0" err="1" smtClean="0">
                <a:latin typeface="Consolas"/>
                <a:cs typeface="Consolas"/>
              </a:rPr>
              <a:t>elmt.mouseDowns</a:t>
            </a:r>
            <a:r>
              <a:rPr lang="en-US" sz="2000" dirty="0" smtClean="0">
                <a:latin typeface="Consolas"/>
                <a:cs typeface="Consolas"/>
              </a:rPr>
              <a:t>.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</a:t>
            </a:r>
            <a:r>
              <a:rPr lang="en-US" sz="2000" b="1" dirty="0">
                <a:solidFill>
                  <a:srgbClr val="FF8600"/>
                </a:solidFill>
                <a:latin typeface="Consolas"/>
                <a:cs typeface="Consolas"/>
              </a:rPr>
              <a:t>map</a:t>
            </a:r>
            <a:r>
              <a:rPr lang="en-US" sz="2000" dirty="0" smtClean="0">
                <a:latin typeface="Consolas"/>
                <a:cs typeface="Consolas"/>
              </a:rPr>
              <a:t>(</a:t>
            </a:r>
            <a:r>
              <a:rPr lang="en-US" sz="2000" dirty="0" err="1" smtClean="0">
                <a:latin typeface="Consolas"/>
                <a:cs typeface="Consolas"/>
              </a:rPr>
              <a:t>mouseDown</a:t>
            </a:r>
            <a:r>
              <a:rPr lang="en-US" sz="2000" dirty="0" smtClean="0"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=&gt; 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   </a:t>
            </a:r>
            <a:r>
              <a:rPr lang="en-US" sz="2000" dirty="0" err="1" smtClean="0">
                <a:latin typeface="Consolas"/>
                <a:cs typeface="Consolas"/>
              </a:rPr>
              <a:t>document.mouseMoves</a:t>
            </a:r>
            <a:r>
              <a:rPr lang="en-US" sz="2000" dirty="0" smtClean="0">
                <a:latin typeface="Consolas"/>
                <a:cs typeface="Consolas"/>
              </a:rPr>
              <a:t>.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      </a:t>
            </a:r>
            <a:r>
              <a:rPr lang="en-US" sz="2000" b="1" strike="sngStrike" dirty="0" smtClean="0">
                <a:solidFill>
                  <a:srgbClr val="FF8600"/>
                </a:solidFill>
                <a:latin typeface="Consolas"/>
                <a:cs typeface="Consolas"/>
              </a:rPr>
              <a:t>filter</a:t>
            </a:r>
            <a:r>
              <a:rPr lang="en-US" sz="2000" b="1" dirty="0" smtClean="0">
                <a:latin typeface="Consolas"/>
                <a:cs typeface="Consolas"/>
              </a:rPr>
              <a:t> 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takeUntil</a:t>
            </a:r>
            <a:r>
              <a:rPr lang="en-US" sz="2000" dirty="0" smtClean="0">
                <a:latin typeface="Consolas"/>
                <a:cs typeface="Consolas"/>
              </a:rPr>
              <a:t>(</a:t>
            </a:r>
            <a:r>
              <a:rPr lang="en-US" sz="2000" dirty="0" err="1" smtClean="0">
                <a:latin typeface="Consolas"/>
                <a:cs typeface="Consolas"/>
              </a:rPr>
              <a:t>document.mouseUps</a:t>
            </a:r>
            <a:r>
              <a:rPr lang="en-US" sz="2000" dirty="0" smtClean="0">
                <a:latin typeface="Consolas"/>
                <a:cs typeface="Consolas"/>
              </a:rPr>
              <a:t>)).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smtClean="0">
                <a:latin typeface="Consolas"/>
                <a:cs typeface="Consolas"/>
              </a:rPr>
              <a:t>     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sz="2000" dirty="0" smtClean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 err="1" smtClean="0">
                <a:latin typeface="Consolas"/>
                <a:cs typeface="Consolas"/>
              </a:rPr>
              <a:t>getElementDrags</a:t>
            </a:r>
            <a:r>
              <a:rPr lang="en-US" sz="2000" dirty="0" smtClean="0">
                <a:latin typeface="Consolas"/>
                <a:cs typeface="Consolas"/>
              </a:rPr>
              <a:t>(image)</a:t>
            </a:r>
            <a:r>
              <a:rPr lang="en-US" sz="2000" dirty="0">
                <a:latin typeface="Consolas"/>
                <a:cs typeface="Consolas"/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</a:t>
            </a:r>
            <a:r>
              <a:rPr lang="en-US" sz="2000" b="1" dirty="0" err="1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sz="2000" dirty="0" smtClean="0">
                <a:latin typeface="Consolas"/>
                <a:cs typeface="Consolas"/>
              </a:rPr>
              <a:t>(</a:t>
            </a:r>
            <a:r>
              <a:rPr lang="en-US" sz="2000" dirty="0" err="1" smtClean="0">
                <a:latin typeface="Consolas"/>
                <a:cs typeface="Consolas"/>
              </a:rPr>
              <a:t>pos</a:t>
            </a:r>
            <a:r>
              <a:rPr lang="en-US" sz="2000" dirty="0" smtClean="0">
                <a:latin typeface="Consolas"/>
                <a:cs typeface="Consolas"/>
              </a:rPr>
              <a:t> =</a:t>
            </a:r>
            <a:r>
              <a:rPr lang="en-US" sz="2000" dirty="0">
                <a:latin typeface="Consolas"/>
                <a:cs typeface="Consolas"/>
              </a:rPr>
              <a:t>&gt; </a:t>
            </a:r>
            <a:r>
              <a:rPr lang="en-US" sz="2000" dirty="0" err="1" smtClean="0">
                <a:latin typeface="Consolas"/>
                <a:cs typeface="Consolas"/>
              </a:rPr>
              <a:t>image.position</a:t>
            </a:r>
            <a:r>
              <a:rPr lang="en-US" sz="2000" dirty="0" smtClean="0">
                <a:latin typeface="Consolas"/>
                <a:cs typeface="Consolas"/>
              </a:rPr>
              <a:t> = </a:t>
            </a:r>
            <a:r>
              <a:rPr lang="en-US" sz="2000" dirty="0" err="1" smtClean="0">
                <a:latin typeface="Consolas"/>
                <a:cs typeface="Consolas"/>
              </a:rPr>
              <a:t>pos</a:t>
            </a:r>
            <a:r>
              <a:rPr lang="en-US" sz="2000" dirty="0" smtClean="0">
                <a:latin typeface="Consolas"/>
                <a:cs typeface="Consolas"/>
              </a:rPr>
              <a:t>);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4724400"/>
            <a:ext cx="1717494" cy="170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716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9"/>
            <a:ext cx="822960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400" dirty="0" smtClean="0">
                <a:latin typeface="Avenir Medium"/>
                <a:cs typeface="Avenir Medium"/>
              </a:rPr>
              <a:t>“What’s the difference between an Array…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4800" y="5410200"/>
            <a:ext cx="861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>
                <a:latin typeface="Consolas"/>
                <a:cs typeface="Consolas"/>
              </a:rPr>
              <a:t>[{x: 23, y: 44}, {x:27, y:55}</a:t>
            </a:r>
            <a:r>
              <a:rPr lang="en-US" sz="2000" b="1" dirty="0">
                <a:latin typeface="Consolas"/>
                <a:cs typeface="Consolas"/>
              </a:rPr>
              <a:t>, {x:27, y:55</a:t>
            </a:r>
            <a:r>
              <a:rPr lang="en-US" sz="2000" b="1" dirty="0" smtClean="0">
                <a:latin typeface="Consolas"/>
                <a:cs typeface="Consolas"/>
              </a:rPr>
              <a:t>}]</a:t>
            </a:r>
            <a:endParaRPr lang="en-US" sz="2000" b="1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080634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9"/>
            <a:ext cx="822960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2400" dirty="0" smtClean="0">
                <a:latin typeface="Avenir Medium"/>
                <a:cs typeface="Avenir Medium"/>
              </a:rPr>
              <a:t>… and an Event?</a:t>
            </a:r>
            <a:endParaRPr lang="en-US" sz="2400" dirty="0">
              <a:latin typeface="Avenir Medium"/>
              <a:cs typeface="Avenir Medium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5410200"/>
            <a:ext cx="8610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Consolas"/>
                <a:cs typeface="Consolas"/>
              </a:rPr>
              <a:t>{x: 23, y: 44}...{x:27, y:55}.... {</a:t>
            </a:r>
            <a:r>
              <a:rPr lang="en-US" sz="2000" b="1" dirty="0">
                <a:latin typeface="Consolas"/>
                <a:cs typeface="Consolas"/>
              </a:rPr>
              <a:t>x:27, y:55</a:t>
            </a:r>
            <a:r>
              <a:rPr lang="en-US" sz="2000" b="1" dirty="0" smtClean="0">
                <a:latin typeface="Consolas"/>
                <a:cs typeface="Consolas"/>
              </a:rPr>
              <a:t>}......</a:t>
            </a:r>
            <a:endParaRPr lang="en-US" sz="2000" b="1" dirty="0">
              <a:latin typeface="Consolas"/>
              <a:cs typeface="Consola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" y="5257800"/>
            <a:ext cx="7467600" cy="609600"/>
          </a:xfrm>
          <a:prstGeom prst="rect">
            <a:avLst/>
          </a:prstGeom>
          <a:solidFill>
            <a:srgbClr val="283138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extrusionH="76200" prstMaterial="flat">
            <a:extrusionClr>
              <a:srgbClr val="283138"/>
            </a:extrusionClr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90600" y="3633106"/>
            <a:ext cx="3012894" cy="299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847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23911E-6 -4.67346E-6 C 0.05657 -0.02686 0.11349 -0.05349 0.19122 -0.04539 C 0.26879 -0.03728 0.36822 0.04632 0.46573 0.0491 C 0.56325 0.05188 0.71404 -0.01597 0.77634 -0.02825 " pathEditMode="relative" rAng="0" ptsTypes="aa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817" y="-9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0234E-6 -5.33117E-6 L 0.79125 -5.33117E-6 " pathEditMode="relative" ptsTypes="AA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9"/>
            <a:ext cx="822960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 smtClean="0">
                <a:latin typeface="Avenir Medium"/>
                <a:cs typeface="Avenir Medium"/>
              </a:rPr>
              <a:t>Events and Arrays are </a:t>
            </a:r>
            <a:r>
              <a:rPr lang="en-US" sz="4400" i="1" dirty="0" smtClean="0">
                <a:latin typeface="Avenir Medium"/>
                <a:cs typeface="Avenir Medium"/>
              </a:rPr>
              <a:t>both</a:t>
            </a:r>
            <a:r>
              <a:rPr lang="en-US" sz="4400" dirty="0" smtClean="0">
                <a:latin typeface="Avenir Medium"/>
                <a:cs typeface="Avenir Medium"/>
              </a:rPr>
              <a:t> </a:t>
            </a:r>
            <a:r>
              <a:rPr lang="en-US" sz="8800" dirty="0" smtClean="0">
                <a:latin typeface="Avenir Medium"/>
                <a:cs typeface="Avenir Medium"/>
              </a:rPr>
              <a:t>collections.</a:t>
            </a:r>
            <a:endParaRPr lang="en-US" sz="88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88379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143009"/>
            <a:ext cx="9144000" cy="452596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400" dirty="0" smtClean="0">
                <a:latin typeface="Avenir Medium"/>
                <a:cs typeface="Avenir Medium"/>
              </a:rPr>
              <a:t>So why don’t we program </a:t>
            </a:r>
          </a:p>
          <a:p>
            <a:pPr marL="0" indent="0" algn="ctr">
              <a:buNone/>
            </a:pPr>
            <a:r>
              <a:rPr lang="en-US" sz="4400" dirty="0" smtClean="0">
                <a:latin typeface="Avenir Medium"/>
                <a:cs typeface="Avenir Medium"/>
              </a:rPr>
              <a:t>them the same way?</a:t>
            </a:r>
            <a:endParaRPr lang="en-US" sz="44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227325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384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90600" y="1381780"/>
            <a:ext cx="70913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Avenir Medium"/>
                <a:cs typeface="Avenir Medium"/>
              </a:rPr>
              <a:t>Today I’m going to teach you how to solve</a:t>
            </a:r>
            <a:endParaRPr lang="en-US" sz="2800" dirty="0">
              <a:latin typeface="Avenir Medium"/>
              <a:cs typeface="Avenir Medium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1714143"/>
            <a:ext cx="7931791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0" dirty="0" smtClean="0">
                <a:latin typeface="Avenir Medium"/>
                <a:cs typeface="Avenir Medium"/>
              </a:rPr>
              <a:t>BIG</a:t>
            </a:r>
            <a:r>
              <a:rPr lang="en-US" sz="4800" dirty="0" smtClean="0">
                <a:latin typeface="Avenir Medium"/>
                <a:cs typeface="Avenir Medium"/>
              </a:rPr>
              <a:t> </a:t>
            </a:r>
            <a:r>
              <a:rPr lang="en-US" sz="4800" dirty="0" err="1" smtClean="0">
                <a:latin typeface="Avenir Medium"/>
                <a:cs typeface="Avenir Medium"/>
              </a:rPr>
              <a:t>async</a:t>
            </a:r>
            <a:r>
              <a:rPr lang="en-US" sz="4800" dirty="0" smtClean="0">
                <a:latin typeface="Avenir Medium"/>
                <a:cs typeface="Avenir Medium"/>
              </a:rPr>
              <a:t> problems</a:t>
            </a:r>
            <a:endParaRPr lang="en-US" sz="4800" dirty="0">
              <a:latin typeface="Avenir Medium"/>
              <a:cs typeface="Avenir Medium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229823" y="5105400"/>
            <a:ext cx="414633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venir Medium"/>
                <a:cs typeface="Avenir Medium"/>
              </a:rPr>
              <a:t>b</a:t>
            </a:r>
            <a:r>
              <a:rPr lang="en-US" sz="2400" dirty="0" smtClean="0">
                <a:latin typeface="Avenir Medium"/>
                <a:cs typeface="Avenir Medium"/>
              </a:rPr>
              <a:t>y thinking differently about</a:t>
            </a:r>
          </a:p>
          <a:p>
            <a:endParaRPr lang="en-US" sz="2400" dirty="0">
              <a:latin typeface="Avenir Medium"/>
              <a:cs typeface="Avenir Medium"/>
            </a:endParaRPr>
          </a:p>
          <a:p>
            <a:endParaRPr lang="en-US" sz="2400" dirty="0" smtClean="0">
              <a:latin typeface="Avenir Medium"/>
              <a:cs typeface="Avenir Medium"/>
            </a:endParaRPr>
          </a:p>
          <a:p>
            <a:pPr algn="r"/>
            <a:r>
              <a:rPr lang="en-US" sz="2400" dirty="0" smtClean="0">
                <a:latin typeface="Avenir Medium"/>
                <a:cs typeface="Avenir Medium"/>
              </a:rPr>
              <a:t>                                                            </a:t>
            </a:r>
            <a:endParaRPr lang="en-US" sz="2400" dirty="0">
              <a:latin typeface="Avenir Medium"/>
              <a:cs typeface="Avenir Medium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67400" y="5410200"/>
            <a:ext cx="248027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rgbClr val="FFFFFF"/>
                </a:solidFill>
                <a:latin typeface="Avenir Medium"/>
                <a:cs typeface="Avenir Medium"/>
              </a:rPr>
              <a:t>Events.</a:t>
            </a:r>
          </a:p>
        </p:txBody>
      </p:sp>
    </p:spTree>
    <p:extLst>
      <p:ext uri="{BB962C8B-B14F-4D97-AF65-F5344CB8AC3E}">
        <p14:creationId xmlns:p14="http://schemas.microsoft.com/office/powerpoint/2010/main" val="2256808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0" y="1524000"/>
            <a:ext cx="3257315" cy="405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5635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4488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</a:extLst>
          </a:blip>
          <a:srcRect/>
          <a:stretch/>
        </p:blipFill>
        <p:spPr>
          <a:xfrm>
            <a:off x="1911096" y="-16901"/>
            <a:ext cx="5459185" cy="6743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5"/>
                </a14:imgProps>
              </a:ext>
            </a:extLst>
          </a:blip>
          <a:srcRect/>
          <a:stretch/>
        </p:blipFill>
        <p:spPr>
          <a:xfrm>
            <a:off x="1916138" y="-16075"/>
            <a:ext cx="5459185" cy="67437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733800" y="990600"/>
            <a:ext cx="914400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Iterator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172200" y="3886200"/>
            <a:ext cx="914400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Observer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2105334" y="3014576"/>
            <a:ext cx="4676466" cy="307777"/>
            <a:chOff x="2105334" y="2464464"/>
            <a:chExt cx="4676466" cy="307777"/>
          </a:xfrm>
        </p:grpSpPr>
        <p:cxnSp>
          <p:nvCxnSpPr>
            <p:cNvPr id="18" name="Straight Arrow Connector 17"/>
            <p:cNvCxnSpPr/>
            <p:nvPr/>
          </p:nvCxnSpPr>
          <p:spPr>
            <a:xfrm>
              <a:off x="2105334" y="2653265"/>
              <a:ext cx="4676466" cy="0"/>
            </a:xfrm>
            <a:prstGeom prst="straightConnector1">
              <a:avLst/>
            </a:prstGeom>
            <a:ln>
              <a:solidFill>
                <a:srgbClr val="00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4287485" y="2464464"/>
              <a:ext cx="284515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rgbClr val="000000"/>
                  </a:solidFill>
                </a:rPr>
                <a:t>?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602504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17301E-6 -4.26321E-7 L -0.28348 0.30074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174" y="1503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19906E-6 -3.95737E-6 L 0.07017 -0.12164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09" y="-60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Iterator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0878" y="1600200"/>
            <a:ext cx="7315200" cy="6858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800" dirty="0" smtClean="0">
                <a:latin typeface="Consolas"/>
                <a:cs typeface="Consolas"/>
              </a:rPr>
              <a:t>&gt; </a:t>
            </a:r>
            <a:r>
              <a:rPr lang="en-US" sz="2800" dirty="0" err="1" smtClean="0">
                <a:latin typeface="Consolas"/>
                <a:cs typeface="Consolas"/>
              </a:rPr>
              <a:t>var</a:t>
            </a:r>
            <a:r>
              <a:rPr lang="en-US" sz="2800" dirty="0" smtClean="0">
                <a:latin typeface="Consolas"/>
                <a:cs typeface="Consolas"/>
              </a:rPr>
              <a:t> iterator = [1,2,3].iterator(); </a:t>
            </a:r>
          </a:p>
        </p:txBody>
      </p:sp>
      <p:sp>
        <p:nvSpPr>
          <p:cNvPr id="4" name="Rectangle 3"/>
          <p:cNvSpPr/>
          <p:nvPr/>
        </p:nvSpPr>
        <p:spPr>
          <a:xfrm>
            <a:off x="8077200" y="17526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14400" y="2682284"/>
            <a:ext cx="7315200" cy="1600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 { value: 1, done: false }</a:t>
            </a:r>
          </a:p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</a:t>
            </a:r>
          </a:p>
          <a:p>
            <a:pPr marL="4572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14400" y="2133600"/>
            <a:ext cx="73152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 </a:t>
            </a:r>
            <a:r>
              <a:rPr lang="en-US" sz="2800" dirty="0" err="1" smtClean="0">
                <a:latin typeface="Consolas"/>
                <a:cs typeface="Consolas"/>
              </a:rPr>
              <a:t>console.log</a:t>
            </a:r>
            <a:r>
              <a:rPr lang="en-US" sz="2800" dirty="0" smtClean="0">
                <a:latin typeface="Consolas"/>
                <a:cs typeface="Consolas"/>
              </a:rPr>
              <a:t>(</a:t>
            </a:r>
            <a:r>
              <a:rPr lang="en-US" sz="2800" dirty="0" err="1" smtClean="0">
                <a:latin typeface="Consolas"/>
                <a:cs typeface="Consolas"/>
              </a:rPr>
              <a:t>iterator.</a:t>
            </a:r>
            <a:r>
              <a:rPr lang="en-US" sz="2800" dirty="0" err="1" smtClean="0">
                <a:solidFill>
                  <a:srgbClr val="FF8600"/>
                </a:solidFill>
                <a:latin typeface="Consolas"/>
                <a:cs typeface="Consolas"/>
              </a:rPr>
              <a:t>next</a:t>
            </a:r>
            <a:r>
              <a:rPr lang="en-US" sz="2800" dirty="0" smtClean="0">
                <a:latin typeface="Consolas"/>
                <a:cs typeface="Consolas"/>
              </a:rPr>
              <a:t>()); </a:t>
            </a:r>
          </a:p>
        </p:txBody>
      </p:sp>
      <p:sp>
        <p:nvSpPr>
          <p:cNvPr id="8" name="Rectangle 7"/>
          <p:cNvSpPr/>
          <p:nvPr/>
        </p:nvSpPr>
        <p:spPr>
          <a:xfrm>
            <a:off x="7162800" y="22860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914400" y="3184525"/>
            <a:ext cx="73152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 </a:t>
            </a:r>
            <a:r>
              <a:rPr lang="en-US" sz="2800" dirty="0" err="1" smtClean="0">
                <a:latin typeface="Consolas"/>
                <a:cs typeface="Consolas"/>
              </a:rPr>
              <a:t>console.log</a:t>
            </a:r>
            <a:r>
              <a:rPr lang="en-US" sz="2800" dirty="0" smtClean="0">
                <a:latin typeface="Consolas"/>
                <a:cs typeface="Consolas"/>
              </a:rPr>
              <a:t>(</a:t>
            </a:r>
            <a:r>
              <a:rPr lang="en-US" sz="2800" dirty="0" err="1" smtClean="0">
                <a:latin typeface="Consolas"/>
                <a:cs typeface="Consolas"/>
              </a:rPr>
              <a:t>iterator.</a:t>
            </a:r>
            <a:r>
              <a:rPr lang="en-US" sz="2800" dirty="0" err="1" smtClean="0">
                <a:solidFill>
                  <a:srgbClr val="FF8600"/>
                </a:solidFill>
                <a:latin typeface="Consolas"/>
                <a:cs typeface="Consolas"/>
              </a:rPr>
              <a:t>next</a:t>
            </a:r>
            <a:r>
              <a:rPr lang="en-US" sz="2800" dirty="0" smtClean="0">
                <a:latin typeface="Consolas"/>
                <a:cs typeface="Consolas"/>
              </a:rPr>
              <a:t>());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162800" y="33528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914400" y="3765550"/>
            <a:ext cx="7315200" cy="1492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 { value: 2, done: false }</a:t>
            </a:r>
          </a:p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914400" y="4267200"/>
            <a:ext cx="73152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 </a:t>
            </a:r>
            <a:r>
              <a:rPr lang="en-US" sz="2800" dirty="0" err="1" smtClean="0">
                <a:latin typeface="Consolas"/>
                <a:cs typeface="Consolas"/>
              </a:rPr>
              <a:t>console.log</a:t>
            </a:r>
            <a:r>
              <a:rPr lang="en-US" sz="2800" dirty="0" smtClean="0">
                <a:latin typeface="Consolas"/>
                <a:cs typeface="Consolas"/>
              </a:rPr>
              <a:t>(</a:t>
            </a:r>
            <a:r>
              <a:rPr lang="en-US" sz="2800" dirty="0" err="1" smtClean="0">
                <a:latin typeface="Consolas"/>
                <a:cs typeface="Consolas"/>
              </a:rPr>
              <a:t>iterator.</a:t>
            </a:r>
            <a:r>
              <a:rPr lang="en-US" sz="2800" dirty="0" err="1" smtClean="0">
                <a:solidFill>
                  <a:srgbClr val="FF8600"/>
                </a:solidFill>
                <a:latin typeface="Consolas"/>
                <a:cs typeface="Consolas"/>
              </a:rPr>
              <a:t>next</a:t>
            </a:r>
            <a:r>
              <a:rPr lang="en-US" sz="2800" dirty="0" smtClean="0">
                <a:latin typeface="Consolas"/>
                <a:cs typeface="Consolas"/>
              </a:rPr>
              <a:t>());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162800" y="44196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914400" y="4800600"/>
            <a:ext cx="73152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 { value: 3, done: false }</a:t>
            </a:r>
          </a:p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</a:t>
            </a:r>
          </a:p>
        </p:txBody>
      </p:sp>
      <p:sp>
        <p:nvSpPr>
          <p:cNvPr id="20" name="Rectangle 19"/>
          <p:cNvSpPr/>
          <p:nvPr/>
        </p:nvSpPr>
        <p:spPr>
          <a:xfrm>
            <a:off x="1447800" y="33528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419225" y="44196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1447800" y="545465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914400" y="5302250"/>
            <a:ext cx="7315200" cy="76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 </a:t>
            </a:r>
            <a:r>
              <a:rPr lang="en-US" sz="2800" dirty="0" err="1" smtClean="0">
                <a:latin typeface="Consolas"/>
                <a:cs typeface="Consolas"/>
              </a:rPr>
              <a:t>console.log</a:t>
            </a:r>
            <a:r>
              <a:rPr lang="en-US" sz="2800" dirty="0" smtClean="0">
                <a:latin typeface="Consolas"/>
                <a:cs typeface="Consolas"/>
              </a:rPr>
              <a:t>(</a:t>
            </a:r>
            <a:r>
              <a:rPr lang="en-US" sz="2800" dirty="0" err="1" smtClean="0">
                <a:latin typeface="Consolas"/>
                <a:cs typeface="Consolas"/>
              </a:rPr>
              <a:t>iterator.</a:t>
            </a:r>
            <a:r>
              <a:rPr lang="en-US" sz="2800" dirty="0" err="1" smtClean="0">
                <a:solidFill>
                  <a:srgbClr val="FF8600"/>
                </a:solidFill>
                <a:latin typeface="Consolas"/>
                <a:cs typeface="Consolas"/>
              </a:rPr>
              <a:t>next</a:t>
            </a:r>
            <a:r>
              <a:rPr lang="en-US" sz="2800" dirty="0" smtClean="0">
                <a:latin typeface="Consolas"/>
                <a:cs typeface="Consolas"/>
              </a:rPr>
              <a:t>()); </a:t>
            </a:r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914400" y="5867400"/>
            <a:ext cx="73152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 { done: </a:t>
            </a:r>
            <a:r>
              <a:rPr lang="en-US" sz="2800" dirty="0" smtClean="0">
                <a:solidFill>
                  <a:schemeClr val="tx2"/>
                </a:solidFill>
                <a:latin typeface="Consolas"/>
                <a:cs typeface="Consolas"/>
              </a:rPr>
              <a:t>true</a:t>
            </a:r>
            <a:r>
              <a:rPr lang="en-US" sz="2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sz="2800" dirty="0" smtClean="0">
                <a:latin typeface="Consolas"/>
                <a:cs typeface="Consolas"/>
              </a:rPr>
              <a:t>}</a:t>
            </a:r>
          </a:p>
          <a:p>
            <a:pPr marL="4572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&gt;</a:t>
            </a:r>
          </a:p>
        </p:txBody>
      </p:sp>
      <p:sp>
        <p:nvSpPr>
          <p:cNvPr id="26" name="Rectangle 25"/>
          <p:cNvSpPr/>
          <p:nvPr/>
        </p:nvSpPr>
        <p:spPr>
          <a:xfrm>
            <a:off x="7162800" y="5438775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1447800" y="64770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878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4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35" presetClass="emp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35" presetClass="emp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7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35" presetClass="emp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8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35" presetClass="emp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9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35" presetClass="emp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0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35" presetClass="emph" presetSubtype="0" repeatCount="indefinite" fill="hold" grpId="2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/>
      <p:bldP spid="6" grpId="1"/>
      <p:bldP spid="8" grpId="0" animBg="1"/>
      <p:bldP spid="8" grpId="1" animBg="1"/>
      <p:bldP spid="8" grpId="2" animBg="1"/>
      <p:bldP spid="8" grpId="3" animBg="1"/>
      <p:bldP spid="10" grpId="0"/>
      <p:bldP spid="10" grpId="1"/>
      <p:bldP spid="11" grpId="0" animBg="1"/>
      <p:bldP spid="11" grpId="1" animBg="1"/>
      <p:bldP spid="11" grpId="2" animBg="1"/>
      <p:bldP spid="11" grpId="3" animBg="1"/>
      <p:bldP spid="14" grpId="0"/>
      <p:bldP spid="14" grpId="1"/>
      <p:bldP spid="15" grpId="0"/>
      <p:bldP spid="15" grpId="1"/>
      <p:bldP spid="16" grpId="0" animBg="1"/>
      <p:bldP spid="16" grpId="1" animBg="1"/>
      <p:bldP spid="16" grpId="2" animBg="1"/>
      <p:bldP spid="16" grpId="3" animBg="1"/>
      <p:bldP spid="17" grpId="0"/>
      <p:bldP spid="17" grpId="1"/>
      <p:bldP spid="20" grpId="0" animBg="1"/>
      <p:bldP spid="20" grpId="1" animBg="1"/>
      <p:bldP spid="20" grpId="2" animBg="1"/>
      <p:bldP spid="20" grpId="3" animBg="1"/>
      <p:bldP spid="21" grpId="0" animBg="1"/>
      <p:bldP spid="21" grpId="1" animBg="1"/>
      <p:bldP spid="21" grpId="2" animBg="1"/>
      <p:bldP spid="21" grpId="3" animBg="1"/>
      <p:bldP spid="22" grpId="0" animBg="1"/>
      <p:bldP spid="22" grpId="1" animBg="1"/>
      <p:bldP spid="22" grpId="2" animBg="1"/>
      <p:bldP spid="22" grpId="3" animBg="1"/>
      <p:bldP spid="24" grpId="0"/>
      <p:bldP spid="25" grpId="0"/>
      <p:bldP spid="25" grpId="1"/>
      <p:bldP spid="26" grpId="0" animBg="1"/>
      <p:bldP spid="26" grpId="1" animBg="1"/>
      <p:bldP spid="26" grpId="2" animBg="1"/>
      <p:bldP spid="26" grpId="3" animBg="1"/>
      <p:bldP spid="27" grpId="0" animBg="1"/>
      <p:bldP spid="27" grpId="1" animBg="1"/>
      <p:bldP spid="27" grpId="2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33600"/>
            <a:ext cx="8229600" cy="19812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solidFill>
                  <a:srgbClr val="FF8600"/>
                </a:solidFill>
              </a:rPr>
              <a:t>Map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FF8600"/>
                </a:solidFill>
              </a:rPr>
              <a:t>Filter</a:t>
            </a:r>
            <a:r>
              <a:rPr lang="en-US" dirty="0" smtClean="0"/>
              <a:t>, and </a:t>
            </a:r>
            <a:r>
              <a:rPr lang="en-US" dirty="0" err="1" smtClean="0">
                <a:solidFill>
                  <a:srgbClr val="FF8600"/>
                </a:solidFill>
              </a:rPr>
              <a:t>ConcatAll</a:t>
            </a:r>
            <a:r>
              <a:rPr lang="en-US" dirty="0" smtClean="0">
                <a:solidFill>
                  <a:srgbClr val="FF8600"/>
                </a:solidFill>
              </a:rPr>
              <a:t> </a:t>
            </a:r>
            <a:r>
              <a:rPr lang="en-US" dirty="0" smtClean="0"/>
              <a:t>can be implemented using an Iterator.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9489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Observer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00200"/>
            <a:ext cx="7315200" cy="2362200"/>
          </a:xfrm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&gt; </a:t>
            </a:r>
            <a:r>
              <a:rPr lang="en-US" sz="2400" dirty="0" err="1" smtClean="0">
                <a:latin typeface="Consolas"/>
                <a:cs typeface="Consolas"/>
              </a:rPr>
              <a:t>document.addEventListener</a:t>
            </a:r>
            <a:r>
              <a:rPr lang="en-US" sz="2400" dirty="0" smtClean="0">
                <a:latin typeface="Consolas"/>
                <a:cs typeface="Consolas"/>
              </a:rPr>
              <a:t>(</a:t>
            </a:r>
          </a:p>
          <a:p>
            <a:pPr marL="4572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    “</a:t>
            </a:r>
            <a:r>
              <a:rPr lang="en-US" sz="2400" dirty="0" err="1" smtClean="0">
                <a:latin typeface="Consolas"/>
                <a:cs typeface="Consolas"/>
              </a:rPr>
              <a:t>mousemove</a:t>
            </a:r>
            <a:r>
              <a:rPr lang="en-US" sz="2400" dirty="0" smtClean="0">
                <a:latin typeface="Consolas"/>
                <a:cs typeface="Consolas"/>
              </a:rPr>
              <a:t>”,</a:t>
            </a:r>
          </a:p>
          <a:p>
            <a:pPr marL="4572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    function </a:t>
            </a:r>
            <a:r>
              <a:rPr lang="en-US" sz="2400" dirty="0" smtClean="0">
                <a:solidFill>
                  <a:srgbClr val="FF8600"/>
                </a:solidFill>
                <a:latin typeface="Consolas"/>
                <a:cs typeface="Consolas"/>
              </a:rPr>
              <a:t>next</a:t>
            </a:r>
            <a:r>
              <a:rPr lang="en-US" sz="2400" dirty="0" smtClean="0">
                <a:latin typeface="Consolas"/>
                <a:cs typeface="Consolas"/>
              </a:rPr>
              <a:t>(e) {</a:t>
            </a:r>
          </a:p>
          <a:p>
            <a:pPr marL="45720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  </a:t>
            </a:r>
            <a:r>
              <a:rPr lang="en-US" sz="2400" dirty="0">
                <a:latin typeface="Consolas"/>
                <a:cs typeface="Consolas"/>
              </a:rPr>
              <a:t>	</a:t>
            </a:r>
            <a:r>
              <a:rPr lang="en-US" sz="2400" dirty="0" err="1" smtClean="0">
                <a:latin typeface="Consolas"/>
                <a:cs typeface="Consolas"/>
              </a:rPr>
              <a:t>console.log</a:t>
            </a:r>
            <a:r>
              <a:rPr lang="en-US" sz="2400" dirty="0" smtClean="0">
                <a:latin typeface="Consolas"/>
                <a:cs typeface="Consolas"/>
              </a:rPr>
              <a:t>(e);</a:t>
            </a:r>
            <a:endParaRPr lang="en-US" sz="2400" dirty="0">
              <a:latin typeface="Consolas"/>
              <a:cs typeface="Consolas"/>
            </a:endParaRPr>
          </a:p>
          <a:p>
            <a:pPr marL="4572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    });</a:t>
            </a:r>
            <a:endParaRPr lang="en-US" sz="2400" dirty="0">
              <a:latin typeface="Consolas"/>
              <a:cs typeface="Consolas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362200" y="347345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14400" y="3962400"/>
            <a:ext cx="7315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400" dirty="0" smtClean="0">
                <a:latin typeface="Consolas"/>
                <a:cs typeface="Consolas"/>
              </a:rPr>
              <a:t>&gt; { </a:t>
            </a:r>
            <a:r>
              <a:rPr lang="en-US" sz="2400" dirty="0" err="1" smtClean="0">
                <a:latin typeface="Consolas"/>
                <a:cs typeface="Consolas"/>
              </a:rPr>
              <a:t>clientX</a:t>
            </a:r>
            <a:r>
              <a:rPr lang="en-US" sz="2400" dirty="0" smtClean="0">
                <a:latin typeface="Consolas"/>
                <a:cs typeface="Consolas"/>
              </a:rPr>
              <a:t>: 425, </a:t>
            </a:r>
            <a:r>
              <a:rPr lang="en-US" sz="2400" dirty="0" err="1" smtClean="0">
                <a:latin typeface="Consolas"/>
                <a:cs typeface="Consolas"/>
              </a:rPr>
              <a:t>clientY</a:t>
            </a:r>
            <a:r>
              <a:rPr lang="en-US" sz="2400" dirty="0" smtClean="0">
                <a:latin typeface="Consolas"/>
                <a:cs typeface="Consolas"/>
              </a:rPr>
              <a:t>: 543 }</a:t>
            </a: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14400" y="4343400"/>
            <a:ext cx="7315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400" dirty="0" smtClean="0">
                <a:latin typeface="Consolas"/>
                <a:cs typeface="Consolas"/>
              </a:rPr>
              <a:t>&gt; { </a:t>
            </a:r>
            <a:r>
              <a:rPr lang="en-US" sz="2400" dirty="0" err="1" smtClean="0">
                <a:latin typeface="Consolas"/>
                <a:cs typeface="Consolas"/>
              </a:rPr>
              <a:t>clientX</a:t>
            </a:r>
            <a:r>
              <a:rPr lang="en-US" sz="2400" dirty="0" smtClean="0">
                <a:latin typeface="Consolas"/>
                <a:cs typeface="Consolas"/>
              </a:rPr>
              <a:t>: 450, </a:t>
            </a:r>
            <a:r>
              <a:rPr lang="en-US" sz="2400" dirty="0" err="1" smtClean="0">
                <a:latin typeface="Consolas"/>
                <a:cs typeface="Consolas"/>
              </a:rPr>
              <a:t>clientY</a:t>
            </a:r>
            <a:r>
              <a:rPr lang="en-US" sz="2400" dirty="0" smtClean="0">
                <a:latin typeface="Consolas"/>
                <a:cs typeface="Consolas"/>
              </a:rPr>
              <a:t>: 558 }</a:t>
            </a: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914400" y="4724400"/>
            <a:ext cx="7315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400" dirty="0" smtClean="0">
                <a:latin typeface="Consolas"/>
                <a:cs typeface="Consolas"/>
              </a:rPr>
              <a:t>&gt; { </a:t>
            </a:r>
            <a:r>
              <a:rPr lang="en-US" sz="2400" dirty="0" err="1" smtClean="0">
                <a:latin typeface="Consolas"/>
                <a:cs typeface="Consolas"/>
              </a:rPr>
              <a:t>clientX</a:t>
            </a:r>
            <a:r>
              <a:rPr lang="en-US" sz="2400" dirty="0" smtClean="0">
                <a:latin typeface="Consolas"/>
                <a:cs typeface="Consolas"/>
              </a:rPr>
              <a:t>: 455, </a:t>
            </a:r>
            <a:r>
              <a:rPr lang="en-US" sz="2400" dirty="0" err="1" smtClean="0">
                <a:latin typeface="Consolas"/>
                <a:cs typeface="Consolas"/>
              </a:rPr>
              <a:t>clientY</a:t>
            </a:r>
            <a:r>
              <a:rPr lang="en-US" sz="2400" dirty="0" smtClean="0">
                <a:latin typeface="Consolas"/>
                <a:cs typeface="Consolas"/>
              </a:rPr>
              <a:t>: 562 }</a:t>
            </a: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14400" y="5105400"/>
            <a:ext cx="7315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400" dirty="0" smtClean="0">
                <a:latin typeface="Consolas"/>
                <a:cs typeface="Consolas"/>
              </a:rPr>
              <a:t>&gt; { </a:t>
            </a:r>
            <a:r>
              <a:rPr lang="en-US" sz="2400" dirty="0" err="1" smtClean="0">
                <a:latin typeface="Consolas"/>
                <a:cs typeface="Consolas"/>
              </a:rPr>
              <a:t>clientX</a:t>
            </a:r>
            <a:r>
              <a:rPr lang="en-US" sz="2400" dirty="0" smtClean="0">
                <a:latin typeface="Consolas"/>
                <a:cs typeface="Consolas"/>
              </a:rPr>
              <a:t>: 460, </a:t>
            </a:r>
            <a:r>
              <a:rPr lang="en-US" sz="2400" dirty="0" err="1" smtClean="0">
                <a:latin typeface="Consolas"/>
                <a:cs typeface="Consolas"/>
              </a:rPr>
              <a:t>clientY</a:t>
            </a:r>
            <a:r>
              <a:rPr lang="en-US" sz="2400" dirty="0" smtClean="0">
                <a:latin typeface="Consolas"/>
                <a:cs typeface="Consolas"/>
              </a:rPr>
              <a:t>: 743 }</a:t>
            </a: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914400" y="5486400"/>
            <a:ext cx="7315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400" dirty="0" smtClean="0">
                <a:latin typeface="Consolas"/>
                <a:cs typeface="Consolas"/>
              </a:rPr>
              <a:t>&gt; { </a:t>
            </a:r>
            <a:r>
              <a:rPr lang="en-US" sz="2400" dirty="0" err="1" smtClean="0">
                <a:latin typeface="Consolas"/>
                <a:cs typeface="Consolas"/>
              </a:rPr>
              <a:t>clientX</a:t>
            </a:r>
            <a:r>
              <a:rPr lang="en-US" sz="2400" dirty="0" smtClean="0">
                <a:latin typeface="Consolas"/>
                <a:cs typeface="Consolas"/>
              </a:rPr>
              <a:t>: 476, </a:t>
            </a:r>
            <a:r>
              <a:rPr lang="en-US" sz="2400" dirty="0" err="1" smtClean="0">
                <a:latin typeface="Consolas"/>
                <a:cs typeface="Consolas"/>
              </a:rPr>
              <a:t>clientY</a:t>
            </a:r>
            <a:r>
              <a:rPr lang="en-US" sz="2400" dirty="0" smtClean="0">
                <a:latin typeface="Consolas"/>
                <a:cs typeface="Consolas"/>
              </a:rPr>
              <a:t>: 760 }</a:t>
            </a: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914400" y="5867400"/>
            <a:ext cx="7315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400" dirty="0" smtClean="0">
                <a:latin typeface="Consolas"/>
                <a:cs typeface="Consolas"/>
              </a:rPr>
              <a:t>&gt; { </a:t>
            </a:r>
            <a:r>
              <a:rPr lang="en-US" sz="2400" dirty="0" err="1" smtClean="0">
                <a:latin typeface="Consolas"/>
                <a:cs typeface="Consolas"/>
              </a:rPr>
              <a:t>clientX</a:t>
            </a:r>
            <a:r>
              <a:rPr lang="en-US" sz="2400" dirty="0" smtClean="0">
                <a:latin typeface="Consolas"/>
                <a:cs typeface="Consolas"/>
              </a:rPr>
              <a:t>: 476, </a:t>
            </a:r>
            <a:r>
              <a:rPr lang="en-US" sz="2400" dirty="0" err="1" smtClean="0">
                <a:latin typeface="Consolas"/>
                <a:cs typeface="Consolas"/>
              </a:rPr>
              <a:t>clientY</a:t>
            </a:r>
            <a:r>
              <a:rPr lang="en-US" sz="2400" dirty="0" smtClean="0">
                <a:latin typeface="Consolas"/>
                <a:cs typeface="Consolas"/>
              </a:rPr>
              <a:t>: 760 }</a:t>
            </a: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14400" y="6248400"/>
            <a:ext cx="7315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400" dirty="0" smtClean="0">
                <a:latin typeface="Consolas"/>
                <a:cs typeface="Consolas"/>
              </a:rPr>
              <a:t>&gt; { </a:t>
            </a:r>
            <a:r>
              <a:rPr lang="en-US" sz="2400" dirty="0" err="1" smtClean="0">
                <a:latin typeface="Consolas"/>
                <a:cs typeface="Consolas"/>
              </a:rPr>
              <a:t>clientX</a:t>
            </a:r>
            <a:r>
              <a:rPr lang="en-US" sz="2400" dirty="0" smtClean="0">
                <a:latin typeface="Consolas"/>
                <a:cs typeface="Consolas"/>
              </a:rPr>
              <a:t>: 476, </a:t>
            </a:r>
            <a:r>
              <a:rPr lang="en-US" sz="2400" dirty="0" err="1" smtClean="0">
                <a:latin typeface="Consolas"/>
                <a:cs typeface="Consolas"/>
              </a:rPr>
              <a:t>clientY</a:t>
            </a:r>
            <a:r>
              <a:rPr lang="en-US" sz="2400" dirty="0" smtClean="0">
                <a:latin typeface="Consolas"/>
                <a:cs typeface="Consolas"/>
              </a:rPr>
              <a:t>: 760 }</a:t>
            </a: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914400" y="6629400"/>
            <a:ext cx="7315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sz="2400" dirty="0" smtClean="0">
                <a:latin typeface="Consolas"/>
                <a:cs typeface="Consolas"/>
              </a:rPr>
              <a:t>&gt; { </a:t>
            </a:r>
            <a:r>
              <a:rPr lang="en-US" sz="2400" dirty="0" err="1" smtClean="0">
                <a:latin typeface="Consolas"/>
                <a:cs typeface="Consolas"/>
              </a:rPr>
              <a:t>clientX</a:t>
            </a:r>
            <a:r>
              <a:rPr lang="en-US" sz="2400" dirty="0" smtClean="0">
                <a:latin typeface="Consolas"/>
                <a:cs typeface="Consolas"/>
              </a:rPr>
              <a:t>: 476, </a:t>
            </a:r>
            <a:r>
              <a:rPr lang="en-US" sz="2400" dirty="0" err="1" smtClean="0">
                <a:latin typeface="Consolas"/>
                <a:cs typeface="Consolas"/>
              </a:rPr>
              <a:t>clientY</a:t>
            </a:r>
            <a:r>
              <a:rPr lang="en-US" sz="2400" dirty="0" smtClean="0">
                <a:latin typeface="Consolas"/>
                <a:cs typeface="Consolas"/>
              </a:rPr>
              <a:t>: 760 }</a:t>
            </a: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  <a:p>
            <a:pPr marL="45720" indent="0">
              <a:buFont typeface="Wingdings" charset="2"/>
              <a:buNone/>
            </a:pPr>
            <a:endParaRPr lang="en-US" sz="2400" dirty="0" smtClean="0">
              <a:latin typeface="Consolas"/>
              <a:cs typeface="Consolas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0" y="6909706"/>
            <a:ext cx="3012894" cy="299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074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4.07407E-6 C -2.77778E-7 0.00023 0.15087 -0.30741 0.30174 -0.61482 " pathEditMode="relative" rAng="0" ptsTypes="aA">
                                      <p:cBhvr>
                                        <p:cTn id="28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87" y="-30741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1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/>
      <p:bldP spid="5" grpId="1"/>
      <p:bldP spid="6" grpId="0"/>
      <p:bldP spid="6" grpId="1"/>
      <p:bldP spid="7" grpId="0"/>
      <p:bldP spid="7" grpId="1"/>
      <p:bldP spid="8" grpId="0"/>
      <p:bldP spid="8" grpId="1"/>
      <p:bldP spid="9" grpId="0"/>
      <p:bldP spid="9" grpId="1"/>
      <p:bldP spid="10" grpId="0"/>
      <p:bldP spid="10" grpId="1"/>
      <p:bldP spid="11" grpId="0"/>
      <p:bldP spid="11" grpId="1"/>
      <p:bldP spid="12" grpId="0"/>
      <p:bldP spid="12" grpId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448800" cy="6858000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36663" y="3103476"/>
            <a:ext cx="914400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Iterator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086600" y="3113001"/>
            <a:ext cx="914400" cy="22860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Observer</a:t>
            </a:r>
            <a:endParaRPr lang="en-US" sz="1400" dirty="0">
              <a:solidFill>
                <a:schemeClr val="bg1"/>
              </a:solidFill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2105334" y="3014576"/>
            <a:ext cx="4676466" cy="307777"/>
            <a:chOff x="2105334" y="2464464"/>
            <a:chExt cx="4676466" cy="307777"/>
          </a:xfrm>
        </p:grpSpPr>
        <p:cxnSp>
          <p:nvCxnSpPr>
            <p:cNvPr id="18" name="Straight Arrow Connector 17"/>
            <p:cNvCxnSpPr/>
            <p:nvPr/>
          </p:nvCxnSpPr>
          <p:spPr>
            <a:xfrm>
              <a:off x="2105334" y="2653265"/>
              <a:ext cx="4676466" cy="0"/>
            </a:xfrm>
            <a:prstGeom prst="straightConnector1">
              <a:avLst/>
            </a:prstGeom>
            <a:ln>
              <a:solidFill>
                <a:srgbClr val="00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637487" y="2464464"/>
              <a:ext cx="3659976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 smtClean="0">
                  <a:solidFill>
                    <a:srgbClr val="000000"/>
                  </a:solidFill>
                </a:rPr>
                <a:t>progressively send information to consumer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46775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98120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The Iterator and Observer Pattern are Symmetrical.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2190" y="2624440"/>
            <a:ext cx="4773410" cy="423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717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0" y="0"/>
            <a:ext cx="10532867" cy="701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3082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038600"/>
            <a:ext cx="8534400" cy="9906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/>
              <a:t>The authors of </a:t>
            </a:r>
            <a:br>
              <a:rPr lang="en-US" dirty="0" smtClean="0"/>
            </a:br>
            <a:r>
              <a:rPr lang="en-US" dirty="0" smtClean="0"/>
              <a:t>“Design Patterns”</a:t>
            </a:r>
            <a:br>
              <a:rPr lang="en-US" dirty="0" smtClean="0"/>
            </a:br>
            <a:r>
              <a:rPr lang="en-US" sz="16700" b="1" dirty="0" smtClean="0"/>
              <a:t>missed</a:t>
            </a:r>
            <a:r>
              <a:rPr lang="en-US" b="1" dirty="0" smtClean="0"/>
              <a:t> </a:t>
            </a:r>
            <a:br>
              <a:rPr lang="en-US" b="1" dirty="0" smtClean="0"/>
            </a:br>
            <a:r>
              <a:rPr lang="en-US" b="1" dirty="0" smtClean="0"/>
              <a:t>this symmetry.</a:t>
            </a:r>
            <a:endParaRPr lang="en-US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5007429"/>
            <a:ext cx="1828800" cy="162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13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381000" y="2362200"/>
            <a:ext cx="8534400" cy="1752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Avenir Next Demi Bold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 smtClean="0"/>
              <a:t>As a result, they gave </a:t>
            </a:r>
          </a:p>
          <a:p>
            <a:pPr algn="ctr"/>
            <a:r>
              <a:rPr lang="en-US" sz="6000" dirty="0" smtClean="0"/>
              <a:t>Iterator and Observer </a:t>
            </a:r>
          </a:p>
          <a:p>
            <a:pPr algn="ctr"/>
            <a:r>
              <a:rPr lang="en-US" i="1" dirty="0" smtClean="0"/>
              <a:t>different semantics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4619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066800"/>
            <a:ext cx="7848600" cy="1524000"/>
          </a:xfrm>
        </p:spPr>
        <p:txBody>
          <a:bodyPr>
            <a:normAutofit/>
          </a:bodyPr>
          <a:lstStyle/>
          <a:p>
            <a:r>
              <a:rPr lang="en-US" sz="4400" dirty="0" err="1" smtClean="0"/>
              <a:t>Async</a:t>
            </a:r>
            <a:r>
              <a:rPr lang="en-US" sz="4400" dirty="0" smtClean="0"/>
              <a:t> Programming </a:t>
            </a:r>
            <a:r>
              <a:rPr lang="en-US" sz="4400" i="1" dirty="0" smtClean="0"/>
              <a:t>seems</a:t>
            </a:r>
            <a:endParaRPr lang="en-US" sz="4400" i="1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09600" y="2351103"/>
            <a:ext cx="8610600" cy="290669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Avenir Next Demi Bold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1000" i="1" dirty="0" smtClean="0"/>
              <a:t>HARD</a:t>
            </a:r>
            <a:endParaRPr lang="en-US" sz="21000" i="1" dirty="0"/>
          </a:p>
        </p:txBody>
      </p:sp>
    </p:spTree>
    <p:extLst>
      <p:ext uri="{BB962C8B-B14F-4D97-AF65-F5344CB8AC3E}">
        <p14:creationId xmlns:p14="http://schemas.microsoft.com/office/powerpoint/2010/main" val="32356728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Many Push APIs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574800"/>
            <a:ext cx="3657600" cy="609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DOM Events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66800" y="21081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>
                <a:latin typeface="+mn-lt"/>
              </a:rPr>
              <a:t>Websockets</a:t>
            </a:r>
            <a:endParaRPr lang="en-US" dirty="0" smtClean="0">
              <a:latin typeface="+mn-lt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066800" y="27177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n-lt"/>
              </a:rPr>
              <a:t>Server-sent Events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066800" y="32511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n-lt"/>
              </a:rPr>
              <a:t>Node Streams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1066800" y="37845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n-lt"/>
              </a:rPr>
              <a:t>Service Workers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1066800" y="43179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>
                <a:latin typeface="+mn-lt"/>
              </a:rPr>
              <a:t>jQuery</a:t>
            </a:r>
            <a:r>
              <a:rPr lang="en-US" dirty="0" smtClean="0">
                <a:latin typeface="+mn-lt"/>
              </a:rPr>
              <a:t> Events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066800" y="48513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>
                <a:latin typeface="+mn-lt"/>
              </a:rPr>
              <a:t>XMLHttpRequest</a:t>
            </a:r>
            <a:endParaRPr lang="en-US" dirty="0" smtClean="0">
              <a:latin typeface="+mn-lt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066800" y="53847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>
                <a:latin typeface="+mn-lt"/>
              </a:rPr>
              <a:t>setInterval</a:t>
            </a:r>
            <a:endParaRPr lang="en-US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738971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45720" indent="0" algn="ctr">
              <a:buNone/>
            </a:pPr>
            <a:r>
              <a:rPr lang="en-US" dirty="0" smtClean="0">
                <a:latin typeface="Consolas"/>
                <a:cs typeface="Consolas"/>
              </a:rPr>
              <a:t>Observable === Collection + Time</a:t>
            </a:r>
            <a:endParaRPr lang="en-US" dirty="0">
              <a:latin typeface="Consolas"/>
              <a:cs typeface="Consola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Observable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2539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Observables can model…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Events</a:t>
            </a:r>
          </a:p>
          <a:p>
            <a:r>
              <a:rPr lang="en-US" sz="3200" dirty="0" err="1"/>
              <a:t>Async</a:t>
            </a:r>
            <a:r>
              <a:rPr lang="en-US" sz="3200" dirty="0"/>
              <a:t> Server </a:t>
            </a:r>
            <a:r>
              <a:rPr lang="en-US" sz="3200" dirty="0" smtClean="0"/>
              <a:t>Requests</a:t>
            </a:r>
            <a:endParaRPr lang="en-US" sz="3200" dirty="0" smtClean="0"/>
          </a:p>
          <a:p>
            <a:r>
              <a:rPr lang="en-US" sz="3200" dirty="0" smtClean="0"/>
              <a:t>Animations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844901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Reactive Extensions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>
                <a:solidFill>
                  <a:srgbClr val="FFFFFF"/>
                </a:solidFill>
                <a:latin typeface="Avenir Medium"/>
                <a:cs typeface="Avenir Medium"/>
              </a:rPr>
              <a:t>Events as Streams</a:t>
            </a:r>
          </a:p>
          <a:p>
            <a:r>
              <a:rPr lang="en-US" sz="2400" dirty="0" smtClean="0">
                <a:latin typeface="Avenir Medium"/>
                <a:cs typeface="Avenir Medium"/>
              </a:rPr>
              <a:t>Open Source (Apache2)</a:t>
            </a:r>
          </a:p>
          <a:p>
            <a:r>
              <a:rPr lang="en-US" sz="2400" dirty="0" smtClean="0">
                <a:latin typeface="Avenir Medium"/>
                <a:cs typeface="Avenir Medium"/>
              </a:rPr>
              <a:t>Ported to many languages</a:t>
            </a:r>
          </a:p>
          <a:p>
            <a:pPr lvl="1"/>
            <a:r>
              <a:rPr lang="en-US" sz="2400" dirty="0" smtClean="0">
                <a:latin typeface="Avenir Medium"/>
                <a:cs typeface="Avenir Medium"/>
              </a:rPr>
              <a:t>C</a:t>
            </a:r>
          </a:p>
          <a:p>
            <a:pPr lvl="1"/>
            <a:r>
              <a:rPr lang="en-US" sz="2400" dirty="0" smtClean="0">
                <a:latin typeface="Avenir Medium"/>
                <a:cs typeface="Avenir Medium"/>
              </a:rPr>
              <a:t>.NET</a:t>
            </a:r>
          </a:p>
          <a:p>
            <a:pPr lvl="1"/>
            <a:r>
              <a:rPr lang="en-US" sz="2400" dirty="0" smtClean="0">
                <a:latin typeface="Avenir Medium"/>
                <a:cs typeface="Avenir Medium"/>
              </a:rPr>
              <a:t>JavaScript</a:t>
            </a:r>
          </a:p>
          <a:p>
            <a:pPr lvl="1"/>
            <a:r>
              <a:rPr lang="en-US" sz="2400" dirty="0" smtClean="0">
                <a:latin typeface="Avenir Medium"/>
                <a:cs typeface="Avenir Medium"/>
              </a:rPr>
              <a:t>Java (Netflix)</a:t>
            </a:r>
          </a:p>
          <a:p>
            <a:pPr lvl="1"/>
            <a:r>
              <a:rPr lang="en-US" sz="2400" dirty="0" smtClean="0">
                <a:latin typeface="Avenir Medium"/>
                <a:cs typeface="Avenir Medium"/>
              </a:rPr>
              <a:t>Objective-C</a:t>
            </a:r>
            <a:endParaRPr lang="en-US" sz="2400" dirty="0">
              <a:latin typeface="Avenir Medium"/>
              <a:cs typeface="Avenir Medium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880" y="4648199"/>
            <a:ext cx="1774119" cy="177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314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3600" y="3124200"/>
            <a:ext cx="4724400" cy="1295400"/>
          </a:xfrm>
        </p:spPr>
        <p:txBody>
          <a:bodyPr>
            <a:normAutofit fontScale="92500"/>
          </a:bodyPr>
          <a:lstStyle/>
          <a:p>
            <a:pPr marL="45720" indent="0">
              <a:buNone/>
            </a:pPr>
            <a:r>
              <a:rPr lang="en-US" sz="4400" dirty="0" smtClean="0">
                <a:latin typeface="Avenir Medium"/>
                <a:cs typeface="Avenir Medium"/>
              </a:rPr>
              <a:t>http://</a:t>
            </a:r>
            <a:r>
              <a:rPr lang="en-US" sz="4400" dirty="0" err="1" smtClean="0">
                <a:latin typeface="Avenir Medium"/>
                <a:cs typeface="Avenir Medium"/>
              </a:rPr>
              <a:t>reactivex.io</a:t>
            </a:r>
            <a:endParaRPr lang="en-US" sz="4400" dirty="0">
              <a:latin typeface="Avenir Medium"/>
              <a:cs typeface="Avenir Medium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4880" y="4648199"/>
            <a:ext cx="1774119" cy="177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861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Events to Observables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9296400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dirty="0" err="1" smtClean="0">
                <a:latin typeface="Consolas"/>
                <a:cs typeface="Consolas"/>
              </a:rPr>
              <a:t>var</a:t>
            </a:r>
            <a:r>
              <a:rPr lang="en-US" sz="2800" dirty="0" smtClean="0">
                <a:latin typeface="Consolas"/>
                <a:cs typeface="Consolas"/>
              </a:rPr>
              <a:t> </a:t>
            </a:r>
            <a:r>
              <a:rPr lang="en-US" sz="2800" dirty="0" err="1" smtClean="0">
                <a:latin typeface="Consolas"/>
                <a:cs typeface="Consolas"/>
              </a:rPr>
              <a:t>mouseMoves</a:t>
            </a:r>
            <a:r>
              <a:rPr lang="en-US" sz="2800" dirty="0" smtClean="0">
                <a:latin typeface="Consolas"/>
                <a:cs typeface="Consolas"/>
              </a:rPr>
              <a:t> =</a:t>
            </a:r>
          </a:p>
          <a:p>
            <a:pPr marL="0" indent="0">
              <a:buNone/>
            </a:pPr>
            <a:r>
              <a:rPr lang="en-US" sz="2800" dirty="0">
                <a:latin typeface="Consolas"/>
                <a:cs typeface="Consolas"/>
              </a:rPr>
              <a:t> </a:t>
            </a:r>
            <a:r>
              <a:rPr lang="en-US" sz="2800" dirty="0" smtClean="0">
                <a:latin typeface="Consolas"/>
                <a:cs typeface="Consolas"/>
              </a:rPr>
              <a:t>  Observable.</a:t>
            </a:r>
          </a:p>
          <a:p>
            <a:pPr marL="0" indent="0">
              <a:buNone/>
            </a:pPr>
            <a:r>
              <a:rPr lang="en-US" sz="2800" dirty="0">
                <a:latin typeface="Consolas"/>
                <a:cs typeface="Consolas"/>
              </a:rPr>
              <a:t> </a:t>
            </a:r>
            <a:r>
              <a:rPr lang="en-US" sz="2800" dirty="0" smtClean="0">
                <a:latin typeface="Consolas"/>
                <a:cs typeface="Consolas"/>
              </a:rPr>
              <a:t>     </a:t>
            </a:r>
            <a:r>
              <a:rPr lang="en-US" sz="2800" dirty="0" err="1" smtClean="0">
                <a:solidFill>
                  <a:srgbClr val="FF8600"/>
                </a:solidFill>
                <a:latin typeface="Consolas"/>
                <a:cs typeface="Consolas"/>
              </a:rPr>
              <a:t>fromEvent</a:t>
            </a:r>
            <a:r>
              <a:rPr lang="en-US" sz="2800" dirty="0" smtClean="0">
                <a:latin typeface="Consolas"/>
                <a:cs typeface="Consolas"/>
              </a:rPr>
              <a:t>(element, “</a:t>
            </a:r>
            <a:r>
              <a:rPr lang="en-US" sz="2800" dirty="0" err="1" smtClean="0">
                <a:latin typeface="Consolas"/>
                <a:cs typeface="Consolas"/>
              </a:rPr>
              <a:t>mousemove</a:t>
            </a:r>
            <a:r>
              <a:rPr lang="en-US" sz="2800" dirty="0" smtClean="0">
                <a:latin typeface="Consolas"/>
                <a:cs typeface="Consolas"/>
              </a:rPr>
              <a:t>”);</a:t>
            </a:r>
          </a:p>
          <a:p>
            <a:pPr marL="0" indent="0">
              <a:buNone/>
            </a:pPr>
            <a:endParaRPr lang="en-US" sz="2800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57204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0418" y="278907"/>
            <a:ext cx="7898782" cy="1154097"/>
          </a:xfrm>
        </p:spPr>
        <p:txBody>
          <a:bodyPr>
            <a:normAutofit/>
          </a:bodyPr>
          <a:lstStyle/>
          <a:p>
            <a:r>
              <a:rPr lang="en-US" dirty="0" smtClean="0"/>
              <a:t>Adapt Push APIs to Observable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574800"/>
            <a:ext cx="3657600" cy="6095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 smtClean="0"/>
              <a:t>DOM Events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14400" y="21081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>
                <a:latin typeface="+mn-lt"/>
              </a:rPr>
              <a:t>Websockets</a:t>
            </a:r>
            <a:endParaRPr lang="en-US" dirty="0" smtClean="0">
              <a:latin typeface="+mn-lt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914400" y="27177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n-lt"/>
              </a:rPr>
              <a:t>Server-sent Events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914400" y="32511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n-lt"/>
              </a:rPr>
              <a:t>Node Streams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914400" y="37845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n-lt"/>
              </a:rPr>
              <a:t>Service Workers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14400" y="43179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>
                <a:latin typeface="+mn-lt"/>
              </a:rPr>
              <a:t>jQuery</a:t>
            </a:r>
            <a:r>
              <a:rPr lang="en-US" dirty="0" smtClean="0">
                <a:latin typeface="+mn-lt"/>
              </a:rPr>
              <a:t> Events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914400" y="48513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>
                <a:latin typeface="+mn-lt"/>
              </a:rPr>
              <a:t>XMLHttpRequest</a:t>
            </a:r>
            <a:endParaRPr lang="en-US" dirty="0" smtClean="0">
              <a:latin typeface="+mn-lt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914400" y="5384799"/>
            <a:ext cx="36576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err="1" smtClean="0">
                <a:latin typeface="+mn-lt"/>
              </a:rPr>
              <a:t>setInterval</a:t>
            </a:r>
            <a:endParaRPr lang="en-US" dirty="0" smtClean="0">
              <a:latin typeface="+mn-lt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5791200" y="3505200"/>
            <a:ext cx="2590800" cy="609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venir Book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latin typeface="+mn-lt"/>
              </a:rPr>
              <a:t>Observable</a:t>
            </a:r>
          </a:p>
        </p:txBody>
      </p:sp>
      <p:cxnSp>
        <p:nvCxnSpPr>
          <p:cNvPr id="16" name="Elbow Connector 15"/>
          <p:cNvCxnSpPr>
            <a:stCxn id="3" idx="3"/>
            <a:endCxn id="14" idx="1"/>
          </p:cNvCxnSpPr>
          <p:nvPr/>
        </p:nvCxnSpPr>
        <p:spPr>
          <a:xfrm>
            <a:off x="4572000" y="1879600"/>
            <a:ext cx="1219200" cy="1930400"/>
          </a:xfrm>
          <a:prstGeom prst="bentConnector3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6" idx="3"/>
            <a:endCxn id="14" idx="1"/>
          </p:cNvCxnSpPr>
          <p:nvPr/>
        </p:nvCxnSpPr>
        <p:spPr>
          <a:xfrm>
            <a:off x="4572000" y="2412999"/>
            <a:ext cx="1219200" cy="1397001"/>
          </a:xfrm>
          <a:prstGeom prst="bentConnector3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Elbow Connector 19"/>
          <p:cNvCxnSpPr>
            <a:stCxn id="8" idx="3"/>
            <a:endCxn id="14" idx="1"/>
          </p:cNvCxnSpPr>
          <p:nvPr/>
        </p:nvCxnSpPr>
        <p:spPr>
          <a:xfrm>
            <a:off x="4572000" y="3022599"/>
            <a:ext cx="1219200" cy="78740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9" idx="3"/>
            <a:endCxn id="14" idx="1"/>
          </p:cNvCxnSpPr>
          <p:nvPr/>
        </p:nvCxnSpPr>
        <p:spPr>
          <a:xfrm>
            <a:off x="4572000" y="3555999"/>
            <a:ext cx="1219200" cy="25400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10" idx="3"/>
            <a:endCxn id="14" idx="1"/>
          </p:cNvCxnSpPr>
          <p:nvPr/>
        </p:nvCxnSpPr>
        <p:spPr>
          <a:xfrm flipV="1">
            <a:off x="4572000" y="3810000"/>
            <a:ext cx="1219200" cy="27939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11" idx="3"/>
            <a:endCxn id="14" idx="1"/>
          </p:cNvCxnSpPr>
          <p:nvPr/>
        </p:nvCxnSpPr>
        <p:spPr>
          <a:xfrm flipV="1">
            <a:off x="4572000" y="3810000"/>
            <a:ext cx="1219200" cy="81279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12" idx="3"/>
            <a:endCxn id="14" idx="1"/>
          </p:cNvCxnSpPr>
          <p:nvPr/>
        </p:nvCxnSpPr>
        <p:spPr>
          <a:xfrm flipV="1">
            <a:off x="4572000" y="3810000"/>
            <a:ext cx="1219200" cy="134619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/>
          <p:cNvCxnSpPr>
            <a:stCxn id="13" idx="3"/>
            <a:endCxn id="14" idx="1"/>
          </p:cNvCxnSpPr>
          <p:nvPr/>
        </p:nvCxnSpPr>
        <p:spPr>
          <a:xfrm flipV="1">
            <a:off x="4572000" y="3810000"/>
            <a:ext cx="1219200" cy="1879599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611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Subscription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838D9B"/>
                </a:solidFill>
                <a:latin typeface="Consolas"/>
                <a:cs typeface="Consolas"/>
              </a:rPr>
              <a:t>// “subscribe”</a:t>
            </a:r>
          </a:p>
          <a:p>
            <a:pPr marL="0" indent="0">
              <a:buNone/>
            </a:pPr>
            <a:r>
              <a:rPr lang="en-US" dirty="0" err="1">
                <a:latin typeface="Consolas"/>
                <a:cs typeface="Consolas"/>
              </a:rPr>
              <a:t>var</a:t>
            </a:r>
            <a:r>
              <a:rPr lang="en-US" dirty="0">
                <a:latin typeface="Consolas"/>
                <a:cs typeface="Consolas"/>
              </a:rPr>
              <a:t> handler = (e) =&gt; </a:t>
            </a:r>
            <a:r>
              <a:rPr lang="en-US" dirty="0" err="1">
                <a:latin typeface="Consolas"/>
                <a:cs typeface="Consolas"/>
              </a:rPr>
              <a:t>console.log</a:t>
            </a:r>
            <a:r>
              <a:rPr lang="en-US" dirty="0">
                <a:latin typeface="Consolas"/>
                <a:cs typeface="Consolas"/>
              </a:rPr>
              <a:t>(e)</a:t>
            </a:r>
            <a:r>
              <a:rPr lang="en-US" dirty="0" smtClean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r>
              <a:rPr lang="en-US" dirty="0" err="1" smtClean="0">
                <a:latin typeface="Consolas"/>
                <a:cs typeface="Consolas"/>
              </a:rPr>
              <a:t>document.addEventListener</a:t>
            </a:r>
            <a:r>
              <a:rPr lang="en-US" dirty="0" smtClean="0">
                <a:latin typeface="Consolas"/>
                <a:cs typeface="Consolas"/>
              </a:rPr>
              <a:t>(“</a:t>
            </a:r>
            <a:r>
              <a:rPr lang="en-US" dirty="0" err="1" smtClean="0">
                <a:latin typeface="Consolas"/>
                <a:cs typeface="Consolas"/>
              </a:rPr>
              <a:t>mousemoves</a:t>
            </a:r>
            <a:r>
              <a:rPr lang="en-US" dirty="0" smtClean="0">
                <a:latin typeface="Consolas"/>
                <a:cs typeface="Consolas"/>
              </a:rPr>
              <a:t>”, handler);</a:t>
            </a:r>
          </a:p>
          <a:p>
            <a:pPr marL="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1"/>
                </a:solidFill>
                <a:latin typeface="Consolas"/>
                <a:cs typeface="Consolas"/>
              </a:rPr>
              <a:t>// “unsubscribe”</a:t>
            </a:r>
          </a:p>
          <a:p>
            <a:pPr marL="0" indent="0">
              <a:buNone/>
            </a:pPr>
            <a:r>
              <a:rPr lang="en-US" dirty="0" err="1" smtClean="0">
                <a:latin typeface="Consolas"/>
                <a:cs typeface="Consolas"/>
              </a:rPr>
              <a:t>document.removeEventListener</a:t>
            </a:r>
            <a:r>
              <a:rPr lang="en-US" dirty="0" smtClean="0">
                <a:latin typeface="Consolas"/>
                <a:cs typeface="Consolas"/>
              </a:rPr>
              <a:t>(“</a:t>
            </a:r>
            <a:r>
              <a:rPr lang="en-US" dirty="0" err="1" smtClean="0">
                <a:latin typeface="Consolas"/>
                <a:cs typeface="Consolas"/>
              </a:rPr>
              <a:t>mousemoves</a:t>
            </a:r>
            <a:r>
              <a:rPr lang="en-US" dirty="0" smtClean="0">
                <a:latin typeface="Consolas"/>
                <a:cs typeface="Consolas"/>
              </a:rPr>
              <a:t>”, handler);</a:t>
            </a:r>
          </a:p>
        </p:txBody>
      </p:sp>
    </p:spTree>
    <p:extLst>
      <p:ext uri="{BB962C8B-B14F-4D97-AF65-F5344CB8AC3E}">
        <p14:creationId xmlns:p14="http://schemas.microsoft.com/office/powerpoint/2010/main" val="2641388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Observable.forEach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9067800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chemeClr val="accent1"/>
                </a:solidFill>
                <a:latin typeface="Consolas"/>
                <a:cs typeface="Consolas"/>
              </a:rPr>
              <a:t>// “subscribe”</a:t>
            </a:r>
          </a:p>
          <a:p>
            <a:pPr marL="0" indent="0">
              <a:buNone/>
            </a:pPr>
            <a:r>
              <a:rPr lang="en-US" sz="2400" dirty="0" err="1" smtClean="0">
                <a:latin typeface="Consolas"/>
                <a:cs typeface="Consolas"/>
              </a:rPr>
              <a:t>var</a:t>
            </a:r>
            <a:r>
              <a:rPr lang="en-US" sz="2400" dirty="0" smtClean="0">
                <a:latin typeface="Consolas"/>
                <a:cs typeface="Consolas"/>
              </a:rPr>
              <a:t> subscription = 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 </a:t>
            </a:r>
            <a:r>
              <a:rPr lang="en-US" sz="2400" dirty="0" err="1" smtClean="0">
                <a:latin typeface="Consolas"/>
                <a:cs typeface="Consolas"/>
              </a:rPr>
              <a:t>mouseMoves.</a:t>
            </a:r>
            <a:r>
              <a:rPr lang="en-US" sz="2400" dirty="0" err="1" smtClean="0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sz="2400" dirty="0" smtClean="0">
                <a:latin typeface="Consolas"/>
                <a:cs typeface="Consolas"/>
              </a:rPr>
              <a:t>(</a:t>
            </a:r>
            <a:r>
              <a:rPr lang="en-US" sz="2400" dirty="0" err="1" smtClean="0">
                <a:latin typeface="Consolas"/>
                <a:cs typeface="Consolas"/>
              </a:rPr>
              <a:t>console.log</a:t>
            </a:r>
            <a:r>
              <a:rPr lang="en-US" sz="2400" dirty="0" smtClean="0">
                <a:latin typeface="Consolas"/>
                <a:cs typeface="Consolas"/>
              </a:rPr>
              <a:t>);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838D9B"/>
                </a:solidFill>
                <a:latin typeface="Consolas"/>
                <a:cs typeface="Consolas"/>
              </a:rPr>
              <a:t>// “unsubscribe”</a:t>
            </a:r>
          </a:p>
          <a:p>
            <a:pPr marL="0" indent="0">
              <a:buNone/>
            </a:pPr>
            <a:r>
              <a:rPr lang="en-US" sz="2400" dirty="0" err="1" smtClean="0">
                <a:latin typeface="Consolas"/>
                <a:cs typeface="Consolas"/>
              </a:rPr>
              <a:t>subscription.dispose</a:t>
            </a:r>
            <a:r>
              <a:rPr lang="en-US" sz="2400" dirty="0" smtClean="0">
                <a:latin typeface="Consolas"/>
                <a:cs typeface="Consolas"/>
              </a:rPr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3775890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Expanded </a:t>
            </a:r>
            <a:r>
              <a:rPr lang="en-US" dirty="0" err="1" smtClean="0"/>
              <a:t>Observable.forEach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rgbClr val="A6A6A6"/>
                </a:solidFill>
                <a:latin typeface="Consolas"/>
                <a:cs typeface="Consolas"/>
              </a:rPr>
              <a:t>// “subscribe”</a:t>
            </a:r>
          </a:p>
          <a:p>
            <a:pPr marL="0" indent="0">
              <a:buNone/>
            </a:pPr>
            <a:r>
              <a:rPr lang="en-US" sz="2400" dirty="0" err="1" smtClean="0">
                <a:latin typeface="Consolas"/>
                <a:cs typeface="Consolas"/>
              </a:rPr>
              <a:t>var</a:t>
            </a:r>
            <a:r>
              <a:rPr lang="en-US" sz="2400" dirty="0" smtClean="0">
                <a:latin typeface="Consolas"/>
                <a:cs typeface="Consolas"/>
              </a:rPr>
              <a:t> subscription = 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 </a:t>
            </a:r>
            <a:r>
              <a:rPr lang="en-US" sz="2400" dirty="0" err="1" smtClean="0">
                <a:latin typeface="Consolas"/>
                <a:cs typeface="Consolas"/>
              </a:rPr>
              <a:t>mouseMoves.</a:t>
            </a:r>
            <a:r>
              <a:rPr lang="en-US" sz="2400" dirty="0" err="1" smtClean="0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sz="2400" dirty="0" smtClean="0">
                <a:latin typeface="Consolas"/>
                <a:cs typeface="Consolas"/>
              </a:rPr>
              <a:t>(</a:t>
            </a:r>
          </a:p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      </a:t>
            </a:r>
            <a:r>
              <a:rPr lang="en-US" sz="2400" dirty="0" smtClean="0">
                <a:solidFill>
                  <a:schemeClr val="tx1">
                    <a:lumMod val="65000"/>
                  </a:schemeClr>
                </a:solidFill>
                <a:latin typeface="Consolas"/>
                <a:cs typeface="Consolas"/>
              </a:rPr>
              <a:t>// next data</a:t>
            </a:r>
          </a:p>
          <a:p>
            <a:pPr marL="0" indent="0">
              <a:buNone/>
            </a:pPr>
            <a:r>
              <a:rPr lang="en-US" sz="2400" dirty="0" smtClean="0">
                <a:latin typeface="Consolas"/>
                <a:cs typeface="Consolas"/>
              </a:rPr>
              <a:t>      event =&gt; </a:t>
            </a:r>
            <a:r>
              <a:rPr lang="en-US" sz="2400" dirty="0" err="1" smtClean="0">
                <a:latin typeface="Consolas"/>
                <a:cs typeface="Consolas"/>
              </a:rPr>
              <a:t>console.log</a:t>
            </a:r>
            <a:r>
              <a:rPr lang="en-US" sz="2400" dirty="0" smtClean="0">
                <a:latin typeface="Consolas"/>
                <a:cs typeface="Consolas"/>
              </a:rPr>
              <a:t>(event),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A6A6A6"/>
                </a:solidFill>
                <a:latin typeface="Consolas"/>
                <a:cs typeface="Consolas"/>
              </a:rPr>
              <a:t>      // error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    error =&gt; </a:t>
            </a:r>
            <a:r>
              <a:rPr lang="en-US" sz="2400" dirty="0" err="1" smtClean="0">
                <a:latin typeface="Consolas"/>
                <a:cs typeface="Consolas"/>
              </a:rPr>
              <a:t>console.error</a:t>
            </a:r>
            <a:r>
              <a:rPr lang="en-US" sz="2400" dirty="0" smtClean="0">
                <a:latin typeface="Consolas"/>
                <a:cs typeface="Consolas"/>
              </a:rPr>
              <a:t>(error),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A6A6A6"/>
                </a:solidFill>
                <a:latin typeface="Consolas"/>
                <a:cs typeface="Consolas"/>
              </a:rPr>
              <a:t> </a:t>
            </a:r>
            <a:r>
              <a:rPr lang="en-US" sz="2400" dirty="0" smtClean="0">
                <a:solidFill>
                  <a:srgbClr val="A6A6A6"/>
                </a:solidFill>
                <a:latin typeface="Consolas"/>
                <a:cs typeface="Consolas"/>
              </a:rPr>
              <a:t>     // completed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    () =&gt; </a:t>
            </a:r>
            <a:r>
              <a:rPr lang="en-US" sz="2400" dirty="0" err="1" smtClean="0">
                <a:latin typeface="Consolas"/>
                <a:cs typeface="Consolas"/>
              </a:rPr>
              <a:t>console.log</a:t>
            </a:r>
            <a:r>
              <a:rPr lang="en-US" sz="2400" dirty="0" smtClean="0">
                <a:latin typeface="Consolas"/>
                <a:cs typeface="Consolas"/>
              </a:rPr>
              <a:t>(“done”));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A6A6A6"/>
                </a:solidFill>
                <a:latin typeface="Consolas"/>
                <a:cs typeface="Consolas"/>
              </a:rPr>
              <a:t>// “unsubscribe”</a:t>
            </a:r>
          </a:p>
          <a:p>
            <a:pPr marL="0" indent="0">
              <a:buNone/>
            </a:pPr>
            <a:r>
              <a:rPr lang="en-US" sz="2400" dirty="0" err="1" smtClean="0">
                <a:latin typeface="Consolas"/>
                <a:cs typeface="Consolas"/>
              </a:rPr>
              <a:t>subscription.dispose</a:t>
            </a:r>
            <a:r>
              <a:rPr lang="en-US" sz="2400" dirty="0" smtClean="0">
                <a:latin typeface="Consolas"/>
                <a:cs typeface="Consolas"/>
              </a:rPr>
              <a:t>();</a:t>
            </a: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6172200" y="2960132"/>
            <a:ext cx="1484572" cy="10784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0" idx="2"/>
          </p:cNvCxnSpPr>
          <p:nvPr/>
        </p:nvCxnSpPr>
        <p:spPr>
          <a:xfrm flipH="1">
            <a:off x="6172200" y="2960132"/>
            <a:ext cx="1484572" cy="18404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160144" y="2590800"/>
            <a:ext cx="993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optional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983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Async</a:t>
            </a:r>
            <a:r>
              <a:rPr lang="en-US" dirty="0" smtClean="0"/>
              <a:t> seems Hard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Race Conditions</a:t>
            </a:r>
          </a:p>
          <a:p>
            <a:r>
              <a:rPr lang="en-US" sz="3200" dirty="0" smtClean="0"/>
              <a:t>Memory Leaks</a:t>
            </a:r>
          </a:p>
          <a:p>
            <a:r>
              <a:rPr lang="en-US" sz="3200" dirty="0" smtClean="0"/>
              <a:t>Complex State Machines</a:t>
            </a:r>
          </a:p>
          <a:p>
            <a:r>
              <a:rPr lang="en-US" sz="3200" dirty="0" smtClean="0"/>
              <a:t>Uncaught </a:t>
            </a:r>
            <a:r>
              <a:rPr lang="en-US" sz="3200" dirty="0" err="1" smtClean="0"/>
              <a:t>Async</a:t>
            </a:r>
            <a:r>
              <a:rPr lang="en-US" sz="3200" dirty="0" smtClean="0"/>
              <a:t> Errors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547685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Expanded </a:t>
            </a:r>
            <a:r>
              <a:rPr lang="en-US" dirty="0" err="1" smtClean="0"/>
              <a:t>Observable.forEach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dirty="0" smtClean="0">
                <a:solidFill>
                  <a:srgbClr val="A6A6A6"/>
                </a:solidFill>
                <a:latin typeface="Consolas"/>
                <a:cs typeface="Consolas"/>
              </a:rPr>
              <a:t>// “subscribe”</a:t>
            </a:r>
          </a:p>
          <a:p>
            <a:pPr marL="0" indent="0">
              <a:buNone/>
            </a:pPr>
            <a:r>
              <a:rPr lang="en-US" sz="2400" dirty="0" err="1" smtClean="0">
                <a:latin typeface="Consolas"/>
                <a:cs typeface="Consolas"/>
              </a:rPr>
              <a:t>var</a:t>
            </a:r>
            <a:r>
              <a:rPr lang="en-US" sz="2400" dirty="0" smtClean="0">
                <a:latin typeface="Consolas"/>
                <a:cs typeface="Consolas"/>
              </a:rPr>
              <a:t> subscription = 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 </a:t>
            </a:r>
            <a:r>
              <a:rPr lang="en-US" sz="2400" dirty="0" err="1" smtClean="0">
                <a:latin typeface="Consolas"/>
                <a:cs typeface="Consolas"/>
              </a:rPr>
              <a:t>mouseMoves.</a:t>
            </a:r>
            <a:r>
              <a:rPr lang="en-US" sz="2400" dirty="0" err="1" smtClean="0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sz="2400" dirty="0" smtClean="0">
                <a:latin typeface="Consolas"/>
                <a:cs typeface="Consolas"/>
              </a:rPr>
              <a:t>({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    </a:t>
            </a:r>
            <a:r>
              <a:rPr lang="en-US" sz="2400" dirty="0" err="1" smtClean="0">
                <a:solidFill>
                  <a:srgbClr val="FF8600"/>
                </a:solidFill>
                <a:latin typeface="Consolas"/>
                <a:cs typeface="Consolas"/>
              </a:rPr>
              <a:t>onNext</a:t>
            </a:r>
            <a:r>
              <a:rPr lang="en-US" sz="2400" dirty="0" smtClean="0">
                <a:latin typeface="Consolas"/>
                <a:cs typeface="Consolas"/>
              </a:rPr>
              <a:t>: event =&gt; </a:t>
            </a:r>
            <a:r>
              <a:rPr lang="en-US" sz="2400" dirty="0" err="1" smtClean="0">
                <a:latin typeface="Consolas"/>
                <a:cs typeface="Consolas"/>
              </a:rPr>
              <a:t>console.log</a:t>
            </a:r>
            <a:r>
              <a:rPr lang="en-US" sz="2400" dirty="0" smtClean="0">
                <a:latin typeface="Consolas"/>
                <a:cs typeface="Consolas"/>
              </a:rPr>
              <a:t>(event),</a:t>
            </a:r>
          </a:p>
          <a:p>
            <a:pPr marL="0" indent="0">
              <a:buNone/>
            </a:pPr>
            <a:r>
              <a:rPr lang="en-US" sz="2400" dirty="0" smtClean="0">
                <a:solidFill>
                  <a:srgbClr val="A6A6A6"/>
                </a:solidFill>
                <a:latin typeface="Consolas"/>
                <a:cs typeface="Consolas"/>
              </a:rPr>
              <a:t>      // error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    </a:t>
            </a:r>
            <a:r>
              <a:rPr lang="en-US" sz="2400" dirty="0" err="1" smtClean="0">
                <a:solidFill>
                  <a:srgbClr val="FF8600"/>
                </a:solidFill>
                <a:latin typeface="Consolas"/>
                <a:cs typeface="Consolas"/>
              </a:rPr>
              <a:t>onError</a:t>
            </a:r>
            <a:r>
              <a:rPr lang="en-US" sz="2400" dirty="0" smtClean="0">
                <a:latin typeface="Consolas"/>
                <a:cs typeface="Consolas"/>
              </a:rPr>
              <a:t>: error =&gt; </a:t>
            </a:r>
            <a:r>
              <a:rPr lang="en-US" sz="2400" dirty="0" err="1" smtClean="0">
                <a:latin typeface="Consolas"/>
                <a:cs typeface="Consolas"/>
              </a:rPr>
              <a:t>console.error</a:t>
            </a:r>
            <a:r>
              <a:rPr lang="en-US" sz="2400" dirty="0" smtClean="0">
                <a:latin typeface="Consolas"/>
                <a:cs typeface="Consolas"/>
              </a:rPr>
              <a:t>(error),</a:t>
            </a:r>
          </a:p>
          <a:p>
            <a:pPr marL="0" indent="0">
              <a:buNone/>
            </a:pPr>
            <a:r>
              <a:rPr lang="en-US" sz="2400" dirty="0">
                <a:solidFill>
                  <a:srgbClr val="A6A6A6"/>
                </a:solidFill>
                <a:latin typeface="Consolas"/>
                <a:cs typeface="Consolas"/>
              </a:rPr>
              <a:t> </a:t>
            </a:r>
            <a:r>
              <a:rPr lang="en-US" sz="2400" dirty="0" smtClean="0">
                <a:solidFill>
                  <a:srgbClr val="A6A6A6"/>
                </a:solidFill>
                <a:latin typeface="Consolas"/>
                <a:cs typeface="Consolas"/>
              </a:rPr>
              <a:t>     // completed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    </a:t>
            </a:r>
            <a:r>
              <a:rPr lang="en-US" sz="2400" dirty="0" err="1" smtClean="0">
                <a:solidFill>
                  <a:srgbClr val="FF8600"/>
                </a:solidFill>
                <a:latin typeface="Consolas"/>
                <a:cs typeface="Consolas"/>
              </a:rPr>
              <a:t>onCompleted</a:t>
            </a:r>
            <a:r>
              <a:rPr lang="en-US" sz="2400" dirty="0" smtClean="0">
                <a:latin typeface="Consolas"/>
                <a:cs typeface="Consolas"/>
              </a:rPr>
              <a:t>: () =&gt; </a:t>
            </a:r>
            <a:r>
              <a:rPr lang="en-US" sz="2400" dirty="0" err="1" smtClean="0">
                <a:latin typeface="Consolas"/>
                <a:cs typeface="Consolas"/>
              </a:rPr>
              <a:t>console.log</a:t>
            </a:r>
            <a:r>
              <a:rPr lang="en-US" sz="2400" dirty="0" smtClean="0">
                <a:latin typeface="Consolas"/>
                <a:cs typeface="Consolas"/>
              </a:rPr>
              <a:t>(“done”)</a:t>
            </a:r>
          </a:p>
          <a:p>
            <a:pPr marL="0" indent="0">
              <a:buNone/>
            </a:pPr>
            <a:r>
              <a:rPr lang="en-US" sz="2400" dirty="0">
                <a:latin typeface="Consolas"/>
                <a:cs typeface="Consolas"/>
              </a:rPr>
              <a:t> </a:t>
            </a:r>
            <a:r>
              <a:rPr lang="en-US" sz="2400" dirty="0" smtClean="0">
                <a:latin typeface="Consolas"/>
                <a:cs typeface="Consolas"/>
              </a:rPr>
              <a:t>  });</a:t>
            </a:r>
          </a:p>
          <a:p>
            <a:pPr marL="0" indent="0">
              <a:buNone/>
            </a:pPr>
            <a:endParaRPr lang="en-US" sz="24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400" dirty="0" smtClean="0">
                <a:solidFill>
                  <a:srgbClr val="A6A6A6"/>
                </a:solidFill>
                <a:latin typeface="Consolas"/>
                <a:cs typeface="Consolas"/>
              </a:rPr>
              <a:t>// “unsubscribe”</a:t>
            </a:r>
          </a:p>
          <a:p>
            <a:pPr marL="0" indent="0">
              <a:buNone/>
            </a:pPr>
            <a:r>
              <a:rPr lang="en-US" sz="2400" dirty="0" err="1" smtClean="0">
                <a:latin typeface="Consolas"/>
                <a:cs typeface="Consolas"/>
              </a:rPr>
              <a:t>subscription.dispose</a:t>
            </a:r>
            <a:r>
              <a:rPr lang="en-US" sz="2400" dirty="0" smtClean="0">
                <a:latin typeface="Consolas"/>
                <a:cs typeface="Consolas"/>
              </a:rPr>
              <a:t>();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4343400" y="2121932"/>
            <a:ext cx="2800140" cy="4688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171881" y="1828800"/>
            <a:ext cx="1133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Observer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5287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0418" y="-228600"/>
            <a:ext cx="7670182" cy="11540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Converting Events to Observables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43000"/>
            <a:ext cx="10363200" cy="5791200"/>
          </a:xfrm>
        </p:spPr>
        <p:txBody>
          <a:bodyPr>
            <a:normAutofit lnSpcReduction="10000"/>
          </a:bodyPr>
          <a:lstStyle/>
          <a:p>
            <a:pPr marL="45720" indent="0">
              <a:buNone/>
            </a:pPr>
            <a:r>
              <a:rPr lang="en-US" dirty="0" err="1" smtClean="0">
                <a:latin typeface="Consolas"/>
                <a:cs typeface="Consolas"/>
              </a:rPr>
              <a:t>Observable.</a:t>
            </a:r>
            <a:r>
              <a:rPr lang="en-US" dirty="0" err="1" smtClean="0">
                <a:solidFill>
                  <a:schemeClr val="tx2"/>
                </a:solidFill>
                <a:latin typeface="Consolas"/>
                <a:cs typeface="Consolas"/>
              </a:rPr>
              <a:t>fromEvent</a:t>
            </a:r>
            <a:r>
              <a:rPr lang="en-US" dirty="0" smtClean="0">
                <a:latin typeface="Consolas"/>
                <a:cs typeface="Consolas"/>
              </a:rPr>
              <a:t> = function(</a:t>
            </a:r>
            <a:r>
              <a:rPr lang="en-US" dirty="0" err="1" smtClean="0">
                <a:latin typeface="Consolas"/>
                <a:cs typeface="Consolas"/>
              </a:rPr>
              <a:t>dom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eventName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// returning </a:t>
            </a: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Observable</a:t>
            </a:r>
            <a:r>
              <a:rPr lang="en-US" dirty="0" smtClean="0">
                <a:latin typeface="Consolas"/>
                <a:cs typeface="Consolas"/>
              </a:rPr>
              <a:t> object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return {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</a:t>
            </a:r>
            <a:r>
              <a:rPr lang="en-US" dirty="0" err="1" smtClean="0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dirty="0" smtClean="0">
                <a:latin typeface="Consolas"/>
                <a:cs typeface="Consolas"/>
              </a:rPr>
              <a:t>: function(observer) {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var</a:t>
            </a:r>
            <a:r>
              <a:rPr lang="en-US" dirty="0" smtClean="0">
                <a:latin typeface="Consolas"/>
                <a:cs typeface="Consolas"/>
              </a:rPr>
              <a:t> handler = (e) =&gt; </a:t>
            </a:r>
            <a:r>
              <a:rPr lang="en-US" dirty="0" err="1" smtClean="0">
                <a:latin typeface="Consolas"/>
                <a:cs typeface="Consolas"/>
              </a:rPr>
              <a:t>observer.onNext</a:t>
            </a:r>
            <a:r>
              <a:rPr lang="en-US" dirty="0" smtClean="0">
                <a:latin typeface="Consolas"/>
                <a:cs typeface="Consolas"/>
              </a:rPr>
              <a:t>(e);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dom.addEventListener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dirty="0" err="1" smtClean="0">
                <a:latin typeface="Consolas"/>
                <a:cs typeface="Consolas"/>
              </a:rPr>
              <a:t>eventName</a:t>
            </a:r>
            <a:r>
              <a:rPr lang="en-US" dirty="0" smtClean="0">
                <a:latin typeface="Consolas"/>
                <a:cs typeface="Consolas"/>
              </a:rPr>
              <a:t>, handler);</a:t>
            </a:r>
          </a:p>
          <a:p>
            <a:pPr marL="45720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 // returning </a:t>
            </a: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Subscription</a:t>
            </a:r>
            <a:r>
              <a:rPr lang="en-US" dirty="0" smtClean="0">
                <a:latin typeface="Consolas"/>
                <a:cs typeface="Consolas"/>
              </a:rPr>
              <a:t> object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return {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</a:t>
            </a: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dispose</a:t>
            </a:r>
            <a:r>
              <a:rPr lang="en-US" dirty="0" smtClean="0">
                <a:latin typeface="Consolas"/>
                <a:cs typeface="Consolas"/>
              </a:rPr>
              <a:t>: function() {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   </a:t>
            </a:r>
            <a:r>
              <a:rPr lang="en-US" dirty="0" err="1" smtClean="0">
                <a:latin typeface="Consolas"/>
                <a:cs typeface="Consolas"/>
              </a:rPr>
              <a:t>dom.removeEventListener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dirty="0" err="1" smtClean="0">
                <a:latin typeface="Consolas"/>
                <a:cs typeface="Consolas"/>
              </a:rPr>
              <a:t>eventName</a:t>
            </a:r>
            <a:r>
              <a:rPr lang="en-US" dirty="0" smtClean="0">
                <a:latin typeface="Consolas"/>
                <a:cs typeface="Consolas"/>
              </a:rPr>
              <a:t>, handler);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}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};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}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};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77968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Observable Literal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589207" y="4675175"/>
            <a:ext cx="161033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latin typeface="Impact"/>
                <a:cs typeface="Impact"/>
              </a:rPr>
              <a:t>JS6</a:t>
            </a:r>
            <a:endParaRPr lang="en-US" sz="8000" dirty="0">
              <a:latin typeface="Impact"/>
              <a:cs typeface="Impact"/>
            </a:endParaRPr>
          </a:p>
        </p:txBody>
      </p:sp>
      <p:sp>
        <p:nvSpPr>
          <p:cNvPr id="5" name="&quot;No&quot; Symbol 4"/>
          <p:cNvSpPr/>
          <p:nvPr/>
        </p:nvSpPr>
        <p:spPr>
          <a:xfrm>
            <a:off x="5943600" y="4191000"/>
            <a:ext cx="2819400" cy="2362200"/>
          </a:xfrm>
          <a:prstGeom prst="noSmoking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3607418" y="3505200"/>
            <a:ext cx="195518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256055" y="3124200"/>
            <a:ext cx="62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3429000" y="1600200"/>
            <a:ext cx="1203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{1……2…………3}</a:t>
            </a: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502254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ForEach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9296400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 {1……2…………3}.</a:t>
            </a:r>
            <a:r>
              <a:rPr lang="en-US" sz="2800" b="1" dirty="0" err="1" smtClean="0">
                <a:solidFill>
                  <a:schemeClr val="tx2"/>
                </a:solidFill>
                <a:latin typeface="Consolas"/>
                <a:cs typeface="Consolas"/>
              </a:rPr>
              <a:t>forEach</a:t>
            </a:r>
            <a:r>
              <a:rPr lang="en-US" sz="2800" b="1" dirty="0" smtClean="0">
                <a:latin typeface="Consolas"/>
                <a:cs typeface="Consolas"/>
              </a:rPr>
              <a:t>(</a:t>
            </a:r>
            <a:r>
              <a:rPr lang="en-US" sz="2800" b="1" dirty="0" err="1" smtClean="0">
                <a:latin typeface="Consolas"/>
                <a:cs typeface="Consolas"/>
              </a:rPr>
              <a:t>console.log</a:t>
            </a:r>
            <a:r>
              <a:rPr lang="en-US" sz="2800" b="1" dirty="0" smtClean="0">
                <a:latin typeface="Consolas"/>
                <a:cs typeface="Consolas"/>
              </a:rPr>
              <a:t>)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91400" y="37338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664257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1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2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3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16518" y="3352800"/>
            <a:ext cx="195518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665155" y="2971800"/>
            <a:ext cx="62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27609" y="5873442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914400" y="53340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914400" y="48006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457200" y="1600200"/>
            <a:ext cx="12039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{1……2…………3}</a:t>
            </a: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06593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5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35" presetClass="emph" presetSubtype="0" repeatCount="4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35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5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6" grpId="0" animBg="1"/>
      <p:bldP spid="6" grpId="1" animBg="1"/>
      <p:bldP spid="6" grpId="2" animBg="1"/>
      <p:bldP spid="7" grpId="0"/>
      <p:bldP spid="7" grpId="1"/>
      <p:bldP spid="11" grpId="0"/>
      <p:bldP spid="11" grpId="1"/>
      <p:bldP spid="11" grpId="2"/>
      <p:bldP spid="12" grpId="0"/>
      <p:bldP spid="12" grpId="1"/>
      <p:bldP spid="13" grpId="0"/>
      <p:bldP spid="13" grpId="1"/>
      <p:bldP spid="21" grpId="0" animBg="1"/>
      <p:bldP spid="21" grpId="1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9296400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 {1……2…………3}.</a:t>
            </a:r>
            <a:r>
              <a:rPr lang="en-US" sz="2800" b="1" dirty="0" smtClean="0">
                <a:solidFill>
                  <a:schemeClr val="tx2"/>
                </a:solidFill>
                <a:latin typeface="Consolas"/>
                <a:cs typeface="Consolas"/>
              </a:rPr>
              <a:t>map</a:t>
            </a:r>
            <a:r>
              <a:rPr lang="en-US" sz="2800" b="1" dirty="0" smtClean="0">
                <a:latin typeface="Consolas"/>
                <a:cs typeface="Consolas"/>
              </a:rPr>
              <a:t>(x =&gt; x + 1)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324600" y="37338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664257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2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3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4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16618" y="3352800"/>
            <a:ext cx="195518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665255" y="2971800"/>
            <a:ext cx="62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927609" y="5873442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914400" y="53340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914400" y="48006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515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35" presetClass="emph" presetSubtype="0" repeatCount="4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0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35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/>
      <p:bldP spid="7" grpId="1"/>
      <p:bldP spid="11" grpId="0"/>
      <p:bldP spid="11" grpId="1"/>
      <p:bldP spid="11" grpId="2"/>
      <p:bldP spid="12" grpId="0"/>
      <p:bldP spid="12" grpId="1"/>
      <p:bldP spid="13" grpId="0"/>
      <p:bldP spid="13" grpId="1"/>
      <p:bldP spid="21" grpId="0" animBg="1"/>
      <p:bldP spid="21" grpId="1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2</a:t>
            </a: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3</a:t>
            </a: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</a:t>
            </a: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9296400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&gt; {1……2…………3}.</a:t>
            </a:r>
            <a:r>
              <a:rPr lang="en-US" sz="2800" b="1" dirty="0" smtClean="0">
                <a:solidFill>
                  <a:schemeClr val="tx2"/>
                </a:solidFill>
                <a:latin typeface="Consolas"/>
                <a:cs typeface="Consolas"/>
              </a:rPr>
              <a:t>filter</a:t>
            </a:r>
            <a:r>
              <a:rPr lang="en-US" sz="2800" b="1" dirty="0" smtClean="0">
                <a:latin typeface="Consolas"/>
                <a:cs typeface="Consolas"/>
              </a:rPr>
              <a:t>(x =&gt; x + 1)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934200" y="37338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664257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</a:t>
            </a: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2</a:t>
            </a: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b="1" dirty="0" smtClean="0">
                <a:latin typeface="Consolas"/>
                <a:cs typeface="Consolas"/>
              </a:rPr>
              <a:t>&gt; </a:t>
            </a: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016618" y="3352800"/>
            <a:ext cx="195518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665255" y="2971800"/>
            <a:ext cx="62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914400" y="53340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914400" y="4343400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914400" y="4839474"/>
            <a:ext cx="228600" cy="304800"/>
          </a:xfrm>
          <a:prstGeom prst="rect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0061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5" presetClass="emph" presetSubtype="0" repeatCount="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5" grpId="1"/>
      <p:bldP spid="6" grpId="0" animBg="1"/>
      <p:bldP spid="6" grpId="1" animBg="1"/>
      <p:bldP spid="7" grpId="0"/>
      <p:bldP spid="7" grpId="1"/>
      <p:bldP spid="11" grpId="0"/>
      <p:bldP spid="11" grpId="1"/>
      <p:bldP spid="11" grpId="2"/>
      <p:bldP spid="12" grpId="0"/>
      <p:bldP spid="12" grpId="1"/>
      <p:bldP spid="22" grpId="1" animBg="1"/>
      <p:bldP spid="23" grpId="0" animBg="1"/>
      <p:bldP spid="23" grpId="1" animBg="1"/>
      <p:bldP spid="23" grpId="2" animBg="1"/>
      <p:bldP spid="19" grpId="0" animBg="1"/>
      <p:bldP spid="19" grpId="1" animBg="1"/>
      <p:bldP spid="19" grpId="2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concatAll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50292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[</a:t>
            </a:r>
          </a:p>
          <a:p>
            <a:pPr marL="0" indent="0">
              <a:buNone/>
            </a:pPr>
            <a:r>
              <a:rPr lang="en-US" sz="2800" b="1" dirty="0">
                <a:latin typeface="Consolas"/>
                <a:cs typeface="Consolas"/>
              </a:rPr>
              <a:t> </a:t>
            </a:r>
            <a:r>
              <a:rPr lang="en-US" sz="2800" b="1" dirty="0" smtClean="0">
                <a:latin typeface="Consolas"/>
                <a:cs typeface="Consolas"/>
              </a:rPr>
              <a:t>[1]</a:t>
            </a:r>
          </a:p>
          <a:p>
            <a:pPr marL="0" indent="0">
              <a:buNone/>
            </a:pPr>
            <a:r>
              <a:rPr lang="en-US" sz="2800" b="1" dirty="0">
                <a:latin typeface="Consolas"/>
                <a:cs typeface="Consolas"/>
              </a:rPr>
              <a:t> </a:t>
            </a:r>
            <a:r>
              <a:rPr lang="en-US" sz="2800" b="1" dirty="0" smtClean="0">
                <a:latin typeface="Consolas"/>
                <a:cs typeface="Consolas"/>
              </a:rPr>
              <a:t>[2, 3], </a:t>
            </a:r>
          </a:p>
          <a:p>
            <a:pPr marL="0" indent="0">
              <a:buNone/>
            </a:pPr>
            <a:r>
              <a:rPr lang="en-US" sz="2800" b="1" dirty="0">
                <a:latin typeface="Consolas"/>
                <a:cs typeface="Consolas"/>
              </a:rPr>
              <a:t> </a:t>
            </a:r>
            <a:r>
              <a:rPr lang="en-US" sz="2800" b="1" dirty="0" smtClean="0">
                <a:latin typeface="Consolas"/>
                <a:cs typeface="Consolas"/>
              </a:rPr>
              <a:t>[],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 [4</a:t>
            </a:r>
            <a:r>
              <a:rPr lang="en-US" sz="2800" b="1" dirty="0">
                <a:latin typeface="Consolas"/>
                <a:cs typeface="Consolas"/>
              </a:rPr>
              <a:t>]</a:t>
            </a:r>
            <a:endParaRPr lang="en-US" sz="2800" b="1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].</a:t>
            </a:r>
            <a:r>
              <a:rPr lang="en-US" sz="28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sz="2800" b="1" dirty="0" smtClean="0">
                <a:latin typeface="Consolas"/>
                <a:cs typeface="Consolas"/>
              </a:rPr>
              <a:t>()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[1, 2, 3, 4]</a:t>
            </a:r>
            <a:endParaRPr lang="en-US" sz="2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1593583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</a:t>
            </a:r>
            <a:r>
              <a:rPr lang="en-US" dirty="0" err="1" smtClean="0"/>
              <a:t>oncatAll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686800" cy="50292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…{1}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………{2………………3}, 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……………{}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………………{4}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}.</a:t>
            </a:r>
            <a:r>
              <a:rPr lang="en-US" sz="28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sz="2800" b="1" dirty="0" smtClean="0">
                <a:latin typeface="Consolas"/>
                <a:cs typeface="Consolas"/>
              </a:rPr>
              <a:t>()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{…1…2………………3…4}</a:t>
            </a:r>
            <a:endParaRPr lang="en-US" sz="2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24000" y="1688068"/>
            <a:ext cx="62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117082" y="3200400"/>
            <a:ext cx="0" cy="2514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486677" y="3657600"/>
            <a:ext cx="0" cy="2057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144745" y="4724400"/>
            <a:ext cx="1131855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858277" y="3657600"/>
            <a:ext cx="0" cy="2057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505200" y="28956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3505200" y="38862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3505200" y="44196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3505200" y="33528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85800" y="2057400"/>
            <a:ext cx="2362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0973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TakeUntil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9296400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{…1…2…………3}.</a:t>
            </a:r>
            <a:r>
              <a:rPr lang="en-US" sz="2800" b="1" dirty="0" err="1" smtClean="0">
                <a:solidFill>
                  <a:schemeClr val="tx2"/>
                </a:solidFill>
                <a:latin typeface="Consolas"/>
                <a:cs typeface="Consolas"/>
              </a:rPr>
              <a:t>takeUntil</a:t>
            </a:r>
            <a:r>
              <a:rPr lang="en-US" sz="2800" b="1" dirty="0" smtClean="0">
                <a:latin typeface="Consolas"/>
                <a:cs typeface="Consolas"/>
              </a:rPr>
              <a:t>(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{……………4})</a:t>
            </a:r>
          </a:p>
          <a:p>
            <a:pPr marL="0" indent="0"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{…1…2…}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57200" y="3657600"/>
            <a:ext cx="7798418" cy="174594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endParaRPr lang="en-US" sz="2800" b="1" dirty="0" smtClean="0">
              <a:latin typeface="Consolas"/>
              <a:cs typeface="Consolas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040882" y="3276600"/>
            <a:ext cx="0" cy="1066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1410477" y="3276600"/>
            <a:ext cx="0" cy="1066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828801" y="3810000"/>
            <a:ext cx="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635618" y="2667000"/>
            <a:ext cx="195518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1295400" y="2297668"/>
            <a:ext cx="62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2667000" y="2297668"/>
            <a:ext cx="914400" cy="75033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581400" y="2069068"/>
            <a:ext cx="19425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BEBDED"/>
                </a:solidFill>
              </a:rPr>
              <a:t>Source collection</a:t>
            </a:r>
            <a:endParaRPr lang="en-US" dirty="0">
              <a:solidFill>
                <a:srgbClr val="BEBDED"/>
              </a:solidFill>
            </a:endParaRPr>
          </a:p>
        </p:txBody>
      </p:sp>
      <p:cxnSp>
        <p:nvCxnSpPr>
          <p:cNvPr id="29" name="Straight Arrow Connector 28"/>
          <p:cNvCxnSpPr/>
          <p:nvPr/>
        </p:nvCxnSpPr>
        <p:spPr>
          <a:xfrm flipH="1" flipV="1">
            <a:off x="2133600" y="3657600"/>
            <a:ext cx="1447800" cy="46886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570484" y="3974068"/>
            <a:ext cx="1685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Stop collection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1278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6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2" grpId="0"/>
      <p:bldP spid="12" grpId="1"/>
      <p:bldP spid="28" grpId="0"/>
      <p:bldP spid="28" grpId="1"/>
      <p:bldP spid="33" grpId="0"/>
      <p:bldP spid="33" grpId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Mouse Drags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 err="1">
                <a:latin typeface="Consolas"/>
                <a:cs typeface="Consolas"/>
              </a:rPr>
              <a:t>var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 smtClean="0">
                <a:latin typeface="Consolas"/>
                <a:cs typeface="Consolas"/>
              </a:rPr>
              <a:t>getElementDrags</a:t>
            </a:r>
            <a:r>
              <a:rPr lang="en-US" sz="2000" dirty="0" smtClean="0">
                <a:latin typeface="Consolas"/>
                <a:cs typeface="Consolas"/>
              </a:rPr>
              <a:t>  = </a:t>
            </a:r>
            <a:r>
              <a:rPr lang="en-US" sz="2000" dirty="0" err="1" smtClean="0">
                <a:latin typeface="Consolas"/>
                <a:cs typeface="Consolas"/>
              </a:rPr>
              <a:t>elmt</a:t>
            </a:r>
            <a:r>
              <a:rPr lang="en-US" sz="2000" dirty="0" smtClean="0"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=&gt;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</a:t>
            </a:r>
            <a:r>
              <a:rPr lang="en-US" sz="2000" dirty="0" err="1" smtClean="0">
                <a:latin typeface="Consolas"/>
                <a:cs typeface="Consolas"/>
              </a:rPr>
              <a:t>elmt.mouseDowns</a:t>
            </a:r>
            <a:r>
              <a:rPr lang="en-US" sz="2000" dirty="0" smtClean="0">
                <a:latin typeface="Consolas"/>
                <a:cs typeface="Consolas"/>
              </a:rPr>
              <a:t>.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</a:t>
            </a:r>
            <a:r>
              <a:rPr lang="en-US" sz="2000" b="1" dirty="0">
                <a:solidFill>
                  <a:srgbClr val="FF8600"/>
                </a:solidFill>
                <a:latin typeface="Consolas"/>
                <a:cs typeface="Consolas"/>
              </a:rPr>
              <a:t>map</a:t>
            </a:r>
            <a:r>
              <a:rPr lang="en-US" sz="2000" dirty="0" smtClean="0">
                <a:latin typeface="Consolas"/>
                <a:cs typeface="Consolas"/>
              </a:rPr>
              <a:t>(</a:t>
            </a:r>
            <a:r>
              <a:rPr lang="en-US" sz="2000" dirty="0" err="1" smtClean="0">
                <a:latin typeface="Consolas"/>
                <a:cs typeface="Consolas"/>
              </a:rPr>
              <a:t>mouseDown</a:t>
            </a:r>
            <a:r>
              <a:rPr lang="en-US" sz="2000" dirty="0" smtClean="0"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=&gt; 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   </a:t>
            </a:r>
            <a:r>
              <a:rPr lang="en-US" sz="2000" dirty="0" err="1" smtClean="0">
                <a:latin typeface="Consolas"/>
                <a:cs typeface="Consolas"/>
              </a:rPr>
              <a:t>document.mouseMoves</a:t>
            </a:r>
            <a:r>
              <a:rPr lang="en-US" sz="2000" dirty="0" smtClean="0">
                <a:latin typeface="Consolas"/>
                <a:cs typeface="Consolas"/>
              </a:rPr>
              <a:t>.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b="1" dirty="0" smtClean="0">
                <a:solidFill>
                  <a:srgbClr val="FF8600"/>
                </a:solidFill>
                <a:latin typeface="Consolas"/>
                <a:cs typeface="Consolas"/>
              </a:rPr>
              <a:t>            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takeUntil</a:t>
            </a:r>
            <a:r>
              <a:rPr lang="en-US" sz="2000" dirty="0" smtClean="0">
                <a:latin typeface="Consolas"/>
                <a:cs typeface="Consolas"/>
              </a:rPr>
              <a:t>(</a:t>
            </a:r>
            <a:r>
              <a:rPr lang="en-US" sz="2000" dirty="0" err="1" smtClean="0">
                <a:latin typeface="Consolas"/>
                <a:cs typeface="Consolas"/>
              </a:rPr>
              <a:t>document.mouseUps</a:t>
            </a:r>
            <a:r>
              <a:rPr lang="en-US" sz="2000" dirty="0" smtClean="0">
                <a:latin typeface="Consolas"/>
                <a:cs typeface="Consolas"/>
              </a:rPr>
              <a:t>)).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smtClean="0">
                <a:latin typeface="Consolas"/>
                <a:cs typeface="Consolas"/>
              </a:rPr>
              <a:t>     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sz="2000" dirty="0" smtClean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 err="1" smtClean="0">
                <a:latin typeface="Consolas"/>
                <a:cs typeface="Consolas"/>
              </a:rPr>
              <a:t>getElementDrags</a:t>
            </a:r>
            <a:r>
              <a:rPr lang="en-US" sz="2000" dirty="0" smtClean="0">
                <a:latin typeface="Consolas"/>
                <a:cs typeface="Consolas"/>
              </a:rPr>
              <a:t>(image)</a:t>
            </a:r>
            <a:r>
              <a:rPr lang="en-US" sz="2000" dirty="0">
                <a:latin typeface="Consolas"/>
                <a:cs typeface="Consolas"/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</a:t>
            </a:r>
            <a:r>
              <a:rPr lang="en-US" sz="2000" b="1" dirty="0" err="1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sz="2000" dirty="0" smtClean="0">
                <a:latin typeface="Consolas"/>
                <a:cs typeface="Consolas"/>
              </a:rPr>
              <a:t>(</a:t>
            </a:r>
            <a:r>
              <a:rPr lang="en-US" sz="2000" dirty="0" err="1" smtClean="0">
                <a:latin typeface="Consolas"/>
                <a:cs typeface="Consolas"/>
              </a:rPr>
              <a:t>pos</a:t>
            </a:r>
            <a:r>
              <a:rPr lang="en-US" sz="2000" dirty="0" smtClean="0">
                <a:latin typeface="Consolas"/>
                <a:cs typeface="Consolas"/>
              </a:rPr>
              <a:t> =</a:t>
            </a:r>
            <a:r>
              <a:rPr lang="en-US" sz="2000" dirty="0">
                <a:latin typeface="Consolas"/>
                <a:cs typeface="Consolas"/>
              </a:rPr>
              <a:t>&gt; </a:t>
            </a:r>
            <a:r>
              <a:rPr lang="en-US" sz="2000" dirty="0" err="1" smtClean="0">
                <a:latin typeface="Consolas"/>
                <a:cs typeface="Consolas"/>
              </a:rPr>
              <a:t>image.position</a:t>
            </a:r>
            <a:r>
              <a:rPr lang="en-US" sz="2000" dirty="0" smtClean="0">
                <a:latin typeface="Consolas"/>
                <a:cs typeface="Consolas"/>
              </a:rPr>
              <a:t> = </a:t>
            </a:r>
            <a:r>
              <a:rPr lang="en-US" sz="2000" dirty="0" err="1" smtClean="0">
                <a:latin typeface="Consolas"/>
                <a:cs typeface="Consolas"/>
              </a:rPr>
              <a:t>pos</a:t>
            </a:r>
            <a:r>
              <a:rPr lang="en-US" sz="2000" dirty="0" smtClean="0">
                <a:latin typeface="Consolas"/>
                <a:cs typeface="Consolas"/>
              </a:rPr>
              <a:t>);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4724400"/>
            <a:ext cx="1717494" cy="170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205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Playing a Movie Asynchronously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00200"/>
            <a:ext cx="7924800" cy="5181600"/>
          </a:xfrm>
        </p:spPr>
        <p:txBody>
          <a:bodyPr>
            <a:normAutofit fontScale="62500" lnSpcReduction="20000"/>
          </a:bodyPr>
          <a:lstStyle/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f</a:t>
            </a:r>
            <a:r>
              <a:rPr lang="en-US" dirty="0" smtClean="0">
                <a:latin typeface="Consolas"/>
                <a:cs typeface="Consolas"/>
              </a:rPr>
              <a:t>unction play(</a:t>
            </a:r>
            <a:r>
              <a:rPr lang="en-US" dirty="0" err="1" smtClean="0">
                <a:latin typeface="Consolas"/>
                <a:cs typeface="Consolas"/>
              </a:rPr>
              <a:t>movieId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cancelButton</a:t>
            </a:r>
            <a:r>
              <a:rPr lang="en-US" dirty="0" smtClean="0">
                <a:latin typeface="Consolas"/>
                <a:cs typeface="Consolas"/>
              </a:rPr>
              <a:t>, callback) {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var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,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>
                <a:latin typeface="Consolas"/>
                <a:cs typeface="Consolas"/>
              </a:rPr>
              <a:t>,</a:t>
            </a:r>
            <a:endParaRPr lang="en-US" dirty="0" smtClean="0">
              <a:latin typeface="Consolas"/>
              <a:cs typeface="Consolas"/>
            </a:endParaRP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 = function() {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    if (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     callback(null,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);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}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else if (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 &amp;&amp; </a:t>
            </a:r>
            <a:r>
              <a:rPr lang="en-US" dirty="0" err="1" smtClean="0">
                <a:latin typeface="Consolas"/>
                <a:cs typeface="Consolas"/>
              </a:rPr>
              <a:t>player.initialized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     callback(null, ticket);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}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};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</a:t>
            </a:r>
            <a:r>
              <a:rPr lang="en-US" dirty="0" err="1" smtClean="0">
                <a:latin typeface="Consolas"/>
                <a:cs typeface="Consolas"/>
              </a:rPr>
              <a:t>cancelButton.addEventListener</a:t>
            </a:r>
            <a:r>
              <a:rPr lang="en-US" dirty="0" smtClean="0">
                <a:latin typeface="Consolas"/>
                <a:cs typeface="Consolas"/>
              </a:rPr>
              <a:t>(“click”, function() {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 = “cancelled”; }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if (!</a:t>
            </a:r>
            <a:r>
              <a:rPr lang="en-US" dirty="0" err="1" smtClean="0">
                <a:latin typeface="Consolas"/>
                <a:cs typeface="Consolas"/>
              </a:rPr>
              <a:t>player.initialized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player.init</a:t>
            </a:r>
            <a:r>
              <a:rPr lang="en-US" dirty="0" smtClean="0">
                <a:latin typeface="Consolas"/>
                <a:cs typeface="Consolas"/>
              </a:rPr>
              <a:t>(function(error) {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   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 = error;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();   </a:t>
            </a:r>
            <a:endParaRPr lang="en-US" dirty="0">
              <a:latin typeface="Consolas"/>
              <a:cs typeface="Consolas"/>
            </a:endParaRP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}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}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authorizeMovie</a:t>
            </a:r>
            <a:r>
              <a:rPr lang="en-US" dirty="0" smtClean="0">
                <a:latin typeface="Consolas"/>
                <a:cs typeface="Consolas"/>
              </a:rPr>
              <a:t>(function(error, ticket) {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</a:t>
            </a: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err="1">
                <a:latin typeface="Consolas"/>
                <a:cs typeface="Consolas"/>
              </a:rPr>
              <a:t>playError</a:t>
            </a:r>
            <a:r>
              <a:rPr lang="en-US" dirty="0">
                <a:latin typeface="Consolas"/>
                <a:cs typeface="Consolas"/>
              </a:rPr>
              <a:t> = error</a:t>
            </a:r>
            <a:r>
              <a:rPr lang="en-US" dirty="0" smtClean="0">
                <a:latin typeface="Consolas"/>
                <a:cs typeface="Consolas"/>
              </a:rPr>
              <a:t>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 = ticket;</a:t>
            </a:r>
            <a:endParaRPr lang="en-US" dirty="0">
              <a:latin typeface="Consolas"/>
              <a:cs typeface="Consolas"/>
            </a:endParaRP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dirty="0">
                <a:latin typeface="Consolas"/>
                <a:cs typeface="Consolas"/>
              </a:rPr>
              <a:t>);   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});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});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914400" y="1600200"/>
            <a:ext cx="83820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function play(</a:t>
            </a:r>
            <a:r>
              <a:rPr lang="en-US" dirty="0" err="1" smtClean="0">
                <a:latin typeface="Consolas"/>
                <a:cs typeface="Consolas"/>
              </a:rPr>
              <a:t>movieId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cancelButton</a:t>
            </a:r>
            <a:r>
              <a:rPr lang="en-US" dirty="0" smtClean="0">
                <a:latin typeface="Consolas"/>
                <a:cs typeface="Consolas"/>
              </a:rPr>
              <a:t>, callback)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var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,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solidFill>
                  <a:srgbClr val="FF8600"/>
                </a:solidFill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,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 = function()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</a:t>
            </a: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if (</a:t>
            </a:r>
            <a:r>
              <a:rPr lang="en-US" dirty="0" err="1" smtClean="0">
                <a:solidFill>
                  <a:srgbClr val="FF8600"/>
                </a:solidFill>
                <a:latin typeface="Consolas"/>
                <a:cs typeface="Consolas"/>
              </a:rPr>
              <a:t>playError</a:t>
            </a: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                 callback(null, </a:t>
            </a:r>
            <a:r>
              <a:rPr lang="en-US" dirty="0" err="1" smtClean="0">
                <a:solidFill>
                  <a:srgbClr val="FF8600"/>
                </a:solidFill>
                <a:latin typeface="Consolas"/>
                <a:cs typeface="Consolas"/>
              </a:rPr>
              <a:t>playError</a:t>
            </a: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);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            }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else if (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 &amp;&amp; </a:t>
            </a:r>
            <a:r>
              <a:rPr lang="en-US" dirty="0" err="1" smtClean="0">
                <a:latin typeface="Consolas"/>
                <a:cs typeface="Consolas"/>
              </a:rPr>
              <a:t>player.initialized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     callback(null, ticket);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}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};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cancelButton.addEventListener</a:t>
            </a:r>
            <a:r>
              <a:rPr lang="en-US" dirty="0">
                <a:latin typeface="Consolas"/>
                <a:cs typeface="Consolas"/>
              </a:rPr>
              <a:t>(“click”, function() { </a:t>
            </a:r>
            <a:r>
              <a:rPr lang="en-US" dirty="0" err="1">
                <a:latin typeface="Consolas"/>
                <a:cs typeface="Consolas"/>
              </a:rPr>
              <a:t>playError</a:t>
            </a:r>
            <a:r>
              <a:rPr lang="en-US" dirty="0">
                <a:latin typeface="Consolas"/>
                <a:cs typeface="Consolas"/>
              </a:rPr>
              <a:t> = “cancelled”; }</a:t>
            </a:r>
            <a:endParaRPr lang="en-US" dirty="0" smtClean="0">
              <a:latin typeface="Consolas"/>
              <a:cs typeface="Consolas"/>
            </a:endParaRP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if (!</a:t>
            </a:r>
            <a:r>
              <a:rPr lang="en-US" dirty="0" err="1" smtClean="0">
                <a:latin typeface="Consolas"/>
                <a:cs typeface="Consolas"/>
              </a:rPr>
              <a:t>player.initialized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player.init</a:t>
            </a:r>
            <a:r>
              <a:rPr lang="en-US" dirty="0" smtClean="0">
                <a:latin typeface="Consolas"/>
                <a:cs typeface="Consolas"/>
              </a:rPr>
              <a:t>(function(error)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</a:t>
            </a:r>
            <a:r>
              <a:rPr lang="en-US" dirty="0" err="1" smtClean="0">
                <a:solidFill>
                  <a:srgbClr val="FF8600"/>
                </a:solidFill>
                <a:latin typeface="Consolas"/>
                <a:cs typeface="Consolas"/>
              </a:rPr>
              <a:t>playError</a:t>
            </a: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 = error</a:t>
            </a:r>
            <a:r>
              <a:rPr lang="en-US" dirty="0" smtClean="0">
                <a:latin typeface="Consolas"/>
                <a:cs typeface="Consolas"/>
              </a:rPr>
              <a:t>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();   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});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}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authorizeMovie</a:t>
            </a:r>
            <a:r>
              <a:rPr lang="en-US" dirty="0" smtClean="0">
                <a:latin typeface="Consolas"/>
                <a:cs typeface="Consolas"/>
              </a:rPr>
              <a:t>(function(error, ticket)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solidFill>
                  <a:srgbClr val="FF8600"/>
                </a:solidFill>
                <a:latin typeface="Consolas"/>
                <a:cs typeface="Consolas"/>
              </a:rPr>
              <a:t>playError</a:t>
            </a: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 = error;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 = ticket;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();   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});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});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914400" y="1600200"/>
            <a:ext cx="8686800" cy="5105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function play(</a:t>
            </a:r>
            <a:r>
              <a:rPr lang="en-US" dirty="0" err="1" smtClean="0">
                <a:latin typeface="Consolas"/>
                <a:cs typeface="Consolas"/>
              </a:rPr>
              <a:t>movieId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cancelButton</a:t>
            </a:r>
            <a:r>
              <a:rPr lang="en-US" dirty="0" smtClean="0">
                <a:latin typeface="Consolas"/>
                <a:cs typeface="Consolas"/>
              </a:rPr>
              <a:t>, callback)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var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 smtClean="0">
                <a:solidFill>
                  <a:srgbClr val="FF8600"/>
                </a:solidFill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,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,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 = function()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if (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     callback(null,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);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}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else if (</a:t>
            </a:r>
            <a:r>
              <a:rPr lang="en-US" dirty="0" err="1" smtClean="0">
                <a:solidFill>
                  <a:srgbClr val="FF8600"/>
                </a:solidFill>
                <a:latin typeface="Consolas"/>
                <a:cs typeface="Consolas"/>
              </a:rPr>
              <a:t>movieTicket</a:t>
            </a: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 &amp;&amp; </a:t>
            </a:r>
            <a:r>
              <a:rPr lang="en-US" dirty="0" err="1" smtClean="0">
                <a:solidFill>
                  <a:srgbClr val="FF8600"/>
                </a:solidFill>
                <a:latin typeface="Consolas"/>
                <a:cs typeface="Consolas"/>
              </a:rPr>
              <a:t>player.initialized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     </a:t>
            </a: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callback(null, ticket);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}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};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cancelButton.addEventListener</a:t>
            </a:r>
            <a:r>
              <a:rPr lang="en-US" dirty="0">
                <a:latin typeface="Consolas"/>
                <a:cs typeface="Consolas"/>
              </a:rPr>
              <a:t>(“click”, function() { </a:t>
            </a:r>
            <a:r>
              <a:rPr lang="en-US" dirty="0" err="1">
                <a:latin typeface="Consolas"/>
                <a:cs typeface="Consolas"/>
              </a:rPr>
              <a:t>playError</a:t>
            </a:r>
            <a:r>
              <a:rPr lang="en-US" dirty="0">
                <a:latin typeface="Consolas"/>
                <a:cs typeface="Consolas"/>
              </a:rPr>
              <a:t> = “cancelled”; }</a:t>
            </a:r>
            <a:endParaRPr lang="en-US" dirty="0" smtClean="0">
              <a:latin typeface="Consolas"/>
              <a:cs typeface="Consolas"/>
            </a:endParaRP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if (!</a:t>
            </a:r>
            <a:r>
              <a:rPr lang="en-US" dirty="0" err="1" smtClean="0">
                <a:latin typeface="Consolas"/>
                <a:cs typeface="Consolas"/>
              </a:rPr>
              <a:t>player.initialized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player.init</a:t>
            </a:r>
            <a:r>
              <a:rPr lang="en-US" dirty="0" smtClean="0">
                <a:latin typeface="Consolas"/>
                <a:cs typeface="Consolas"/>
              </a:rPr>
              <a:t>(function(error)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 = error;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();   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});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}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authorizeMovie</a:t>
            </a:r>
            <a:r>
              <a:rPr lang="en-US" dirty="0" smtClean="0">
                <a:latin typeface="Consolas"/>
                <a:cs typeface="Consolas"/>
              </a:rPr>
              <a:t>(function(error, ticket)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 = error;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solidFill>
                  <a:srgbClr val="FF8600"/>
                </a:solidFill>
                <a:latin typeface="Consolas"/>
                <a:cs typeface="Consolas"/>
              </a:rPr>
              <a:t>movieTicket</a:t>
            </a:r>
            <a:r>
              <a:rPr lang="en-US" dirty="0" smtClean="0">
                <a:solidFill>
                  <a:srgbClr val="FF8600"/>
                </a:solidFill>
                <a:latin typeface="Consolas"/>
                <a:cs typeface="Consolas"/>
              </a:rPr>
              <a:t> = ticket;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();   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});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});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914400" y="1600200"/>
            <a:ext cx="7924800" cy="5181600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function play(</a:t>
            </a:r>
            <a:r>
              <a:rPr lang="en-US" dirty="0" err="1" smtClean="0">
                <a:latin typeface="Consolas"/>
                <a:cs typeface="Consolas"/>
              </a:rPr>
              <a:t>movieId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cancelButton</a:t>
            </a:r>
            <a:r>
              <a:rPr lang="en-US" dirty="0" smtClean="0">
                <a:latin typeface="Consolas"/>
                <a:cs typeface="Consolas"/>
              </a:rPr>
              <a:t>, callback)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var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,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,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 = function()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if (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     callback(null,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);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}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else if (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 &amp;&amp; </a:t>
            </a:r>
            <a:r>
              <a:rPr lang="en-US" dirty="0" err="1" smtClean="0">
                <a:latin typeface="Consolas"/>
                <a:cs typeface="Consolas"/>
              </a:rPr>
              <a:t>player.initialized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     callback(null, ticket);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}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};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solidFill>
                  <a:schemeClr val="tx2"/>
                </a:solidFill>
                <a:latin typeface="Consolas"/>
                <a:cs typeface="Consolas"/>
              </a:rPr>
              <a:t>    </a:t>
            </a:r>
            <a:r>
              <a:rPr lang="en-US" dirty="0" err="1" smtClean="0">
                <a:solidFill>
                  <a:schemeClr val="tx2"/>
                </a:solidFill>
                <a:latin typeface="Consolas"/>
                <a:cs typeface="Consolas"/>
              </a:rPr>
              <a:t>cancelButton.addEventListener</a:t>
            </a:r>
            <a:r>
              <a:rPr lang="en-US" dirty="0" smtClean="0">
                <a:solidFill>
                  <a:schemeClr val="tx2"/>
                </a:solidFill>
                <a:latin typeface="Consolas"/>
                <a:cs typeface="Consolas"/>
              </a:rPr>
              <a:t>(“click”, function() { </a:t>
            </a:r>
            <a:r>
              <a:rPr lang="en-US" dirty="0" err="1" smtClean="0">
                <a:solidFill>
                  <a:schemeClr val="tx2"/>
                </a:solidFill>
                <a:latin typeface="Consolas"/>
                <a:cs typeface="Consolas"/>
              </a:rPr>
              <a:t>playError</a:t>
            </a:r>
            <a:r>
              <a:rPr lang="en-US" dirty="0" smtClean="0">
                <a:solidFill>
                  <a:schemeClr val="tx2"/>
                </a:solidFill>
                <a:latin typeface="Consolas"/>
                <a:cs typeface="Consolas"/>
              </a:rPr>
              <a:t> = “cancelled”; }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if (!</a:t>
            </a:r>
            <a:r>
              <a:rPr lang="en-US" dirty="0" err="1" smtClean="0">
                <a:latin typeface="Consolas"/>
                <a:cs typeface="Consolas"/>
              </a:rPr>
              <a:t>player.initialized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player.init</a:t>
            </a:r>
            <a:r>
              <a:rPr lang="en-US" dirty="0" smtClean="0">
                <a:latin typeface="Consolas"/>
                <a:cs typeface="Consolas"/>
              </a:rPr>
              <a:t>(function(error)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 = error;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();   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}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}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authorizeMovie</a:t>
            </a:r>
            <a:r>
              <a:rPr lang="en-US" dirty="0" smtClean="0">
                <a:latin typeface="Consolas"/>
                <a:cs typeface="Consolas"/>
              </a:rPr>
              <a:t>(function(error, ticket) {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 = error;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 = ticket;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();   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    });</a:t>
            </a:r>
          </a:p>
          <a:p>
            <a:pPr marL="45720" indent="0">
              <a:buFont typeface="Wingdings" charset="2"/>
              <a:buNone/>
            </a:pPr>
            <a:r>
              <a:rPr lang="en-US" dirty="0" smtClean="0">
                <a:latin typeface="Consolas"/>
                <a:cs typeface="Consolas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4605766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1" grpId="0"/>
      <p:bldP spid="11" grpId="1"/>
      <p:bldP spid="9" grpId="0"/>
      <p:bldP spid="9" grpId="1"/>
      <p:bldP spid="9" grpId="2"/>
      <p:bldP spid="9" grpId="3"/>
      <p:bldP spid="6" grpId="0"/>
      <p:bldP spid="6" grpId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mergeAll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686800" cy="50292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…{1}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………{2………………3}, 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……………{}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………………{4}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}.</a:t>
            </a:r>
            <a:r>
              <a:rPr lang="en-US" sz="28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mergeAll</a:t>
            </a:r>
            <a:r>
              <a:rPr lang="en-US" sz="2800" b="1" dirty="0" smtClean="0">
                <a:latin typeface="Consolas"/>
                <a:cs typeface="Consolas"/>
              </a:rPr>
              <a:t>()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{…1…2……4………3}</a:t>
            </a:r>
            <a:endParaRPr lang="en-US" sz="2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24000" y="1688068"/>
            <a:ext cx="62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117082" y="3200400"/>
            <a:ext cx="0" cy="2514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486677" y="3657600"/>
            <a:ext cx="0" cy="2057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144745" y="4724400"/>
            <a:ext cx="0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858277" y="3657600"/>
            <a:ext cx="0" cy="2057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505200" y="28956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3505200" y="38862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3505200" y="44196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3505200" y="33528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85800" y="2057400"/>
            <a:ext cx="2362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196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switchLatest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600200"/>
            <a:ext cx="8686800" cy="5029200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US" sz="28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{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…{1}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………{2………………3}, 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……………{}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………………{4}</a:t>
            </a: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}.</a:t>
            </a:r>
            <a:r>
              <a:rPr lang="en-US" sz="28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switchLatest</a:t>
            </a:r>
            <a:r>
              <a:rPr lang="en-US" sz="2800" b="1" dirty="0" smtClean="0">
                <a:latin typeface="Consolas"/>
                <a:cs typeface="Consolas"/>
              </a:rPr>
              <a:t>()</a:t>
            </a:r>
          </a:p>
          <a:p>
            <a:pPr marL="0" indent="0">
              <a:buNone/>
            </a:pPr>
            <a:endParaRPr lang="en-US" sz="2800" b="1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800" b="1" dirty="0" smtClean="0">
                <a:latin typeface="Consolas"/>
                <a:cs typeface="Consolas"/>
              </a:rPr>
              <a:t>{…1…2……4}</a:t>
            </a:r>
            <a:endParaRPr lang="en-US" sz="28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524000" y="1688068"/>
            <a:ext cx="6207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117082" y="3200400"/>
            <a:ext cx="0" cy="2514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1486677" y="3657600"/>
            <a:ext cx="0" cy="2057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2144745" y="4724400"/>
            <a:ext cx="0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2286000" y="4724400"/>
            <a:ext cx="0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>
            <a:off x="3505200" y="28956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3505200" y="38862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3505200" y="44196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3505200" y="3352800"/>
            <a:ext cx="2133600" cy="0"/>
          </a:xfrm>
          <a:prstGeom prst="straightConnector1">
            <a:avLst/>
          </a:prstGeom>
          <a:ln>
            <a:solidFill>
              <a:schemeClr val="accent5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685800" y="2057400"/>
            <a:ext cx="23622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715000" y="3124200"/>
            <a:ext cx="2976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latin typeface="Consolas"/>
                <a:cs typeface="Consolas"/>
              </a:rPr>
              <a:t>subscription.dispose</a:t>
            </a:r>
            <a:r>
              <a:rPr lang="en-US" dirty="0" smtClean="0">
                <a:latin typeface="Consolas"/>
                <a:cs typeface="Consolas"/>
              </a:rPr>
              <a:t>()</a:t>
            </a: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38719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xit" presetSubtype="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6" grpId="3"/>
      <p:bldP spid="6" grpId="4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45720" indent="0" algn="ctr">
              <a:buNone/>
            </a:pPr>
            <a:r>
              <a:rPr lang="en-US" sz="3600" dirty="0" smtClean="0"/>
              <a:t>Don’t unsubscribe from Events. </a:t>
            </a:r>
          </a:p>
          <a:p>
            <a:pPr marL="45720" indent="0" algn="ctr">
              <a:buNone/>
            </a:pPr>
            <a:r>
              <a:rPr lang="en-US" sz="3600" i="1" dirty="0" smtClean="0"/>
              <a:t>Complete them when another event fires.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5255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Mouse Drags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344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 err="1">
                <a:latin typeface="Consolas"/>
                <a:cs typeface="Consolas"/>
              </a:rPr>
              <a:t>var</a:t>
            </a: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err="1" smtClean="0">
                <a:latin typeface="Consolas"/>
                <a:cs typeface="Consolas"/>
              </a:rPr>
              <a:t>getElementDrags</a:t>
            </a:r>
            <a:r>
              <a:rPr lang="en-US" sz="2000" dirty="0" smtClean="0">
                <a:latin typeface="Consolas"/>
                <a:cs typeface="Consolas"/>
              </a:rPr>
              <a:t>  = </a:t>
            </a:r>
            <a:r>
              <a:rPr lang="en-US" sz="2000" dirty="0" err="1" smtClean="0">
                <a:latin typeface="Consolas"/>
                <a:cs typeface="Consolas"/>
              </a:rPr>
              <a:t>elmt</a:t>
            </a:r>
            <a:r>
              <a:rPr lang="en-US" sz="2000" dirty="0" smtClean="0"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=&gt;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</a:t>
            </a:r>
            <a:r>
              <a:rPr lang="en-US" sz="2000" dirty="0" err="1" smtClean="0">
                <a:latin typeface="Consolas"/>
                <a:cs typeface="Consolas"/>
              </a:rPr>
              <a:t>elmt.mouseDowns</a:t>
            </a:r>
            <a:r>
              <a:rPr lang="en-US" sz="2000" dirty="0" smtClean="0">
                <a:latin typeface="Consolas"/>
                <a:cs typeface="Consolas"/>
              </a:rPr>
              <a:t>.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</a:t>
            </a:r>
            <a:r>
              <a:rPr lang="en-US" sz="2000" b="1" dirty="0">
                <a:solidFill>
                  <a:srgbClr val="FF8600"/>
                </a:solidFill>
                <a:latin typeface="Consolas"/>
                <a:cs typeface="Consolas"/>
              </a:rPr>
              <a:t>map</a:t>
            </a:r>
            <a:r>
              <a:rPr lang="en-US" sz="2000" dirty="0" smtClean="0">
                <a:latin typeface="Consolas"/>
                <a:cs typeface="Consolas"/>
              </a:rPr>
              <a:t>(</a:t>
            </a:r>
            <a:r>
              <a:rPr lang="en-US" sz="2000" dirty="0" err="1" smtClean="0">
                <a:latin typeface="Consolas"/>
                <a:cs typeface="Consolas"/>
              </a:rPr>
              <a:t>mouseDown</a:t>
            </a:r>
            <a:r>
              <a:rPr lang="en-US" sz="2000" dirty="0" smtClean="0">
                <a:latin typeface="Consolas"/>
                <a:cs typeface="Consolas"/>
              </a:rPr>
              <a:t> </a:t>
            </a:r>
            <a:r>
              <a:rPr lang="en-US" sz="2000" dirty="0">
                <a:latin typeface="Consolas"/>
                <a:cs typeface="Consolas"/>
              </a:rPr>
              <a:t>=&gt; 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      </a:t>
            </a:r>
            <a:r>
              <a:rPr lang="en-US" sz="2000" dirty="0" err="1" smtClean="0">
                <a:latin typeface="Consolas"/>
                <a:cs typeface="Consolas"/>
              </a:rPr>
              <a:t>document.mouseMoves</a:t>
            </a:r>
            <a:r>
              <a:rPr lang="en-US" sz="2000" dirty="0" smtClean="0">
                <a:latin typeface="Consolas"/>
                <a:cs typeface="Consolas"/>
              </a:rPr>
              <a:t>.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b="1" dirty="0" smtClean="0">
                <a:solidFill>
                  <a:srgbClr val="FF8600"/>
                </a:solidFill>
                <a:latin typeface="Consolas"/>
                <a:cs typeface="Consolas"/>
              </a:rPr>
              <a:t>            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takeUntil</a:t>
            </a:r>
            <a:r>
              <a:rPr lang="en-US" sz="2000" dirty="0" smtClean="0">
                <a:latin typeface="Consolas"/>
                <a:cs typeface="Consolas"/>
              </a:rPr>
              <a:t>(</a:t>
            </a:r>
            <a:r>
              <a:rPr lang="en-US" sz="2000" dirty="0" err="1" smtClean="0">
                <a:latin typeface="Consolas"/>
                <a:cs typeface="Consolas"/>
              </a:rPr>
              <a:t>document.mouseUps</a:t>
            </a:r>
            <a:r>
              <a:rPr lang="en-US" sz="2000" dirty="0" smtClean="0">
                <a:latin typeface="Consolas"/>
                <a:cs typeface="Consolas"/>
              </a:rPr>
              <a:t>)).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</a:t>
            </a:r>
            <a:r>
              <a:rPr lang="en-US" sz="2000" dirty="0" smtClean="0">
                <a:latin typeface="Consolas"/>
                <a:cs typeface="Consolas"/>
              </a:rPr>
              <a:t>     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sz="2000" dirty="0" smtClean="0">
                <a:latin typeface="Consolas"/>
                <a:cs typeface="Consolas"/>
              </a:rPr>
              <a:t>();</a:t>
            </a: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dirty="0" err="1" smtClean="0">
                <a:latin typeface="Consolas"/>
                <a:cs typeface="Consolas"/>
              </a:rPr>
              <a:t>getElementDrags</a:t>
            </a:r>
            <a:r>
              <a:rPr lang="en-US" sz="2000" dirty="0" smtClean="0">
                <a:latin typeface="Consolas"/>
                <a:cs typeface="Consolas"/>
              </a:rPr>
              <a:t>(image)</a:t>
            </a:r>
            <a:r>
              <a:rPr lang="en-US" sz="2000" dirty="0">
                <a:latin typeface="Consolas"/>
                <a:cs typeface="Consolas"/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latin typeface="Consolas"/>
                <a:cs typeface="Consolas"/>
              </a:rPr>
              <a:t>   </a:t>
            </a:r>
            <a:r>
              <a:rPr lang="en-US" sz="2000" b="1" dirty="0" err="1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sz="2000" dirty="0" smtClean="0">
                <a:latin typeface="Consolas"/>
                <a:cs typeface="Consolas"/>
              </a:rPr>
              <a:t>(</a:t>
            </a:r>
            <a:r>
              <a:rPr lang="en-US" sz="2000" dirty="0" err="1" smtClean="0">
                <a:latin typeface="Consolas"/>
                <a:cs typeface="Consolas"/>
              </a:rPr>
              <a:t>pos</a:t>
            </a:r>
            <a:r>
              <a:rPr lang="en-US" sz="2000" dirty="0" smtClean="0">
                <a:latin typeface="Consolas"/>
                <a:cs typeface="Consolas"/>
              </a:rPr>
              <a:t> =</a:t>
            </a:r>
            <a:r>
              <a:rPr lang="en-US" sz="2000" dirty="0">
                <a:latin typeface="Consolas"/>
                <a:cs typeface="Consolas"/>
              </a:rPr>
              <a:t>&gt; </a:t>
            </a:r>
            <a:r>
              <a:rPr lang="en-US" sz="2000" dirty="0" err="1" smtClean="0">
                <a:latin typeface="Consolas"/>
                <a:cs typeface="Consolas"/>
              </a:rPr>
              <a:t>image.position</a:t>
            </a:r>
            <a:r>
              <a:rPr lang="en-US" sz="2000" dirty="0" smtClean="0">
                <a:latin typeface="Consolas"/>
                <a:cs typeface="Consolas"/>
              </a:rPr>
              <a:t> = </a:t>
            </a:r>
            <a:r>
              <a:rPr lang="en-US" sz="2000" dirty="0" err="1" smtClean="0">
                <a:latin typeface="Consolas"/>
                <a:cs typeface="Consolas"/>
              </a:rPr>
              <a:t>pos</a:t>
            </a:r>
            <a:r>
              <a:rPr lang="en-US" sz="2000" dirty="0" smtClean="0">
                <a:latin typeface="Consolas"/>
                <a:cs typeface="Consolas"/>
              </a:rPr>
              <a:t>);</a:t>
            </a: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dirty="0" smtClean="0">
              <a:latin typeface="Consolas"/>
              <a:cs typeface="Consola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200" y="4724400"/>
            <a:ext cx="1717494" cy="170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5877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Netflix Search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1700" y="2997091"/>
            <a:ext cx="4788232" cy="1574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741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 dirty="0" err="1">
                <a:latin typeface="Consolas"/>
                <a:cs typeface="Consolas"/>
              </a:rPr>
              <a:t>v</a:t>
            </a:r>
            <a:r>
              <a:rPr lang="en-US" sz="2000" b="1" dirty="0" err="1" smtClean="0">
                <a:latin typeface="Consolas"/>
                <a:cs typeface="Consolas"/>
              </a:rPr>
              <a:t>ar</a:t>
            </a:r>
            <a:r>
              <a:rPr lang="en-US" sz="2000" b="1" dirty="0" smtClean="0">
                <a:latin typeface="Consolas"/>
                <a:cs typeface="Consolas"/>
              </a:rPr>
              <a:t> </a:t>
            </a:r>
            <a:r>
              <a:rPr lang="en-US" sz="2000" b="1" dirty="0" err="1" smtClean="0">
                <a:latin typeface="Consolas"/>
                <a:cs typeface="Consolas"/>
              </a:rPr>
              <a:t>searchResultSets</a:t>
            </a:r>
            <a:r>
              <a:rPr lang="en-US" sz="2000" b="1" dirty="0" smtClean="0">
                <a:latin typeface="Consolas"/>
                <a:cs typeface="Consolas"/>
              </a:rPr>
              <a:t> = 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</a:t>
            </a:r>
            <a:r>
              <a:rPr lang="en-US" sz="2000" b="1" dirty="0" err="1" smtClean="0">
                <a:latin typeface="Consolas"/>
                <a:cs typeface="Consolas"/>
              </a:rPr>
              <a:t>keyPresses</a:t>
            </a:r>
            <a:r>
              <a:rPr lang="en-US" sz="2000" b="1" dirty="0" smtClean="0">
                <a:latin typeface="Consolas"/>
                <a:cs typeface="Consolas"/>
              </a:rPr>
              <a:t>.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   </a:t>
            </a:r>
            <a:r>
              <a:rPr lang="en-US" sz="2000" b="1" dirty="0" smtClean="0">
                <a:solidFill>
                  <a:srgbClr val="FF8600"/>
                </a:solidFill>
                <a:latin typeface="Consolas"/>
                <a:cs typeface="Consolas"/>
              </a:rPr>
              <a:t>throttle</a:t>
            </a:r>
            <a:r>
              <a:rPr lang="en-US" sz="2000" b="1" dirty="0" smtClean="0">
                <a:latin typeface="Consolas"/>
                <a:cs typeface="Consolas"/>
              </a:rPr>
              <a:t>(250).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   </a:t>
            </a:r>
            <a:r>
              <a:rPr lang="en-US" sz="2000" b="1" dirty="0" smtClean="0">
                <a:solidFill>
                  <a:srgbClr val="FF8600"/>
                </a:solidFill>
                <a:latin typeface="Consolas"/>
                <a:cs typeface="Consolas"/>
              </a:rPr>
              <a:t>map</a:t>
            </a:r>
            <a:r>
              <a:rPr lang="en-US" sz="2000" b="1" dirty="0" smtClean="0">
                <a:latin typeface="Consolas"/>
                <a:cs typeface="Consolas"/>
              </a:rPr>
              <a:t>(key =&gt; 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      </a:t>
            </a:r>
            <a:r>
              <a:rPr lang="en-US" sz="2000" b="1" dirty="0" err="1" smtClean="0">
                <a:latin typeface="Consolas"/>
                <a:cs typeface="Consolas"/>
              </a:rPr>
              <a:t>getJSON</a:t>
            </a:r>
            <a:r>
              <a:rPr lang="en-US" sz="2000" b="1" dirty="0" smtClean="0">
                <a:latin typeface="Consolas"/>
                <a:cs typeface="Consolas"/>
              </a:rPr>
              <a:t>(“/</a:t>
            </a:r>
            <a:r>
              <a:rPr lang="en-US" sz="2000" b="1" dirty="0" err="1" smtClean="0">
                <a:latin typeface="Consolas"/>
                <a:cs typeface="Consolas"/>
              </a:rPr>
              <a:t>searchResults?q</a:t>
            </a:r>
            <a:r>
              <a:rPr lang="en-US" sz="2000" b="1" dirty="0" smtClean="0">
                <a:latin typeface="Consolas"/>
                <a:cs typeface="Consolas"/>
              </a:rPr>
              <a:t>=” + </a:t>
            </a:r>
            <a:r>
              <a:rPr lang="en-US" sz="2000" b="1" dirty="0" err="1" smtClean="0">
                <a:latin typeface="Consolas"/>
                <a:cs typeface="Consolas"/>
              </a:rPr>
              <a:t>input.value</a:t>
            </a:r>
            <a:r>
              <a:rPr lang="en-US" sz="2000" b="1" dirty="0" smtClean="0">
                <a:latin typeface="Consolas"/>
                <a:cs typeface="Consolas"/>
              </a:rPr>
              <a:t>).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         </a:t>
            </a:r>
            <a:r>
              <a:rPr lang="en-US" b="1" dirty="0" smtClean="0">
                <a:solidFill>
                  <a:srgbClr val="FF8600"/>
                </a:solidFill>
                <a:latin typeface="Consolas"/>
                <a:cs typeface="Consolas"/>
              </a:rPr>
              <a:t>retry</a:t>
            </a:r>
            <a:r>
              <a:rPr lang="en-US" b="1" dirty="0" smtClean="0">
                <a:latin typeface="Consolas"/>
                <a:cs typeface="Consolas"/>
              </a:rPr>
              <a:t>(3).</a:t>
            </a:r>
            <a:endParaRPr lang="en-US" sz="2000" b="1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         </a:t>
            </a:r>
            <a:r>
              <a:rPr lang="en-US" sz="2000" b="1" dirty="0" err="1" smtClean="0">
                <a:latin typeface="Consolas"/>
                <a:cs typeface="Consolas"/>
              </a:rPr>
              <a:t>takeUntil</a:t>
            </a:r>
            <a:r>
              <a:rPr lang="en-US" sz="2000" b="1" dirty="0" smtClean="0">
                <a:latin typeface="Consolas"/>
                <a:cs typeface="Consolas"/>
              </a:rPr>
              <a:t>(</a:t>
            </a:r>
            <a:r>
              <a:rPr lang="en-US" sz="2000" b="1" dirty="0" err="1" smtClean="0">
                <a:latin typeface="Consolas"/>
                <a:cs typeface="Consolas"/>
              </a:rPr>
              <a:t>keyPresses</a:t>
            </a:r>
            <a:r>
              <a:rPr lang="en-US" sz="2000" b="1" dirty="0" smtClean="0">
                <a:latin typeface="Consolas"/>
                <a:cs typeface="Consolas"/>
              </a:rPr>
              <a:t>)).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   </a:t>
            </a:r>
            <a:r>
              <a:rPr lang="en-US" b="1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b="1" dirty="0" smtClean="0">
                <a:solidFill>
                  <a:srgbClr val="FF8600"/>
                </a:solidFill>
                <a:latin typeface="Consolas"/>
                <a:cs typeface="Consolas"/>
              </a:rPr>
              <a:t>()</a:t>
            </a:r>
            <a:r>
              <a:rPr lang="en-US" sz="2000" b="1" dirty="0" smtClean="0">
                <a:latin typeface="Consolas"/>
                <a:cs typeface="Consolas"/>
              </a:rPr>
              <a:t>;</a:t>
            </a:r>
          </a:p>
          <a:p>
            <a:pPr marL="0" indent="0">
              <a:buNone/>
            </a:pPr>
            <a:endParaRPr lang="en-US" sz="20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b="1" dirty="0" err="1" smtClean="0">
                <a:latin typeface="Consolas"/>
                <a:cs typeface="Consolas"/>
              </a:rPr>
              <a:t>searchResultSets.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sz="2000" b="1" dirty="0" smtClean="0">
                <a:latin typeface="Consolas"/>
                <a:cs typeface="Consolas"/>
              </a:rPr>
              <a:t>(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</a:t>
            </a:r>
            <a:r>
              <a:rPr lang="en-US" sz="2000" b="1" dirty="0" err="1" smtClean="0">
                <a:latin typeface="Consolas"/>
                <a:cs typeface="Consolas"/>
              </a:rPr>
              <a:t>resultSet</a:t>
            </a:r>
            <a:r>
              <a:rPr lang="en-US" sz="2000" b="1" dirty="0" smtClean="0">
                <a:latin typeface="Consolas"/>
                <a:cs typeface="Consolas"/>
              </a:rPr>
              <a:t> =&gt; </a:t>
            </a:r>
            <a:r>
              <a:rPr lang="en-US" sz="2000" b="1" dirty="0" err="1" smtClean="0">
                <a:latin typeface="Consolas"/>
                <a:cs typeface="Consolas"/>
              </a:rPr>
              <a:t>updateSearchResults</a:t>
            </a:r>
            <a:r>
              <a:rPr lang="en-US" sz="2000" b="1" dirty="0" smtClean="0">
                <a:latin typeface="Consolas"/>
                <a:cs typeface="Consolas"/>
              </a:rPr>
              <a:t>(</a:t>
            </a:r>
            <a:r>
              <a:rPr lang="en-US" sz="2000" b="1" dirty="0" err="1" smtClean="0">
                <a:latin typeface="Consolas"/>
                <a:cs typeface="Consolas"/>
              </a:rPr>
              <a:t>resultSet</a:t>
            </a:r>
            <a:r>
              <a:rPr lang="en-US" sz="2000" b="1" dirty="0" smtClean="0">
                <a:latin typeface="Consolas"/>
                <a:cs typeface="Consolas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error =&gt; </a:t>
            </a:r>
            <a:r>
              <a:rPr lang="en-US" b="1" dirty="0" err="1" smtClean="0">
                <a:latin typeface="Consolas"/>
                <a:cs typeface="Consolas"/>
              </a:rPr>
              <a:t>showMessage</a:t>
            </a:r>
            <a:r>
              <a:rPr lang="en-US" b="1" dirty="0" smtClean="0">
                <a:latin typeface="Consolas"/>
                <a:cs typeface="Consolas"/>
              </a:rPr>
              <a:t>(“the server appears to be down.”));</a:t>
            </a:r>
            <a:endParaRPr lang="en-US" sz="2000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818176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 dirty="0" err="1">
                <a:latin typeface="Consolas"/>
                <a:cs typeface="Consolas"/>
              </a:rPr>
              <a:t>v</a:t>
            </a:r>
            <a:r>
              <a:rPr lang="en-US" sz="2000" b="1" dirty="0" err="1" smtClean="0">
                <a:latin typeface="Consolas"/>
                <a:cs typeface="Consolas"/>
              </a:rPr>
              <a:t>ar</a:t>
            </a:r>
            <a:r>
              <a:rPr lang="en-US" sz="2000" b="1" dirty="0" smtClean="0">
                <a:latin typeface="Consolas"/>
                <a:cs typeface="Consolas"/>
              </a:rPr>
              <a:t> </a:t>
            </a:r>
            <a:r>
              <a:rPr lang="en-US" sz="2000" b="1" dirty="0" err="1" smtClean="0">
                <a:latin typeface="Consolas"/>
                <a:cs typeface="Consolas"/>
              </a:rPr>
              <a:t>searchResultSets</a:t>
            </a:r>
            <a:r>
              <a:rPr lang="en-US" sz="2000" b="1" dirty="0" smtClean="0">
                <a:latin typeface="Consolas"/>
                <a:cs typeface="Consolas"/>
              </a:rPr>
              <a:t> = 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</a:t>
            </a:r>
            <a:r>
              <a:rPr lang="en-US" sz="2000" b="1" dirty="0" err="1" smtClean="0">
                <a:latin typeface="Consolas"/>
                <a:cs typeface="Consolas"/>
              </a:rPr>
              <a:t>keyPresses</a:t>
            </a:r>
            <a:r>
              <a:rPr lang="en-US" sz="2000" b="1" dirty="0" smtClean="0">
                <a:latin typeface="Consolas"/>
                <a:cs typeface="Consolas"/>
              </a:rPr>
              <a:t>.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   </a:t>
            </a:r>
            <a:r>
              <a:rPr lang="en-US" sz="2000" b="1" dirty="0" smtClean="0">
                <a:solidFill>
                  <a:srgbClr val="FF8600"/>
                </a:solidFill>
                <a:latin typeface="Consolas"/>
                <a:cs typeface="Consolas"/>
              </a:rPr>
              <a:t>throttle</a:t>
            </a:r>
            <a:r>
              <a:rPr lang="en-US" sz="2000" b="1" dirty="0" smtClean="0">
                <a:latin typeface="Consolas"/>
                <a:cs typeface="Consolas"/>
              </a:rPr>
              <a:t>(250).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   </a:t>
            </a:r>
            <a:r>
              <a:rPr lang="en-US" sz="2000" b="1" dirty="0" smtClean="0">
                <a:solidFill>
                  <a:srgbClr val="FF8600"/>
                </a:solidFill>
                <a:latin typeface="Consolas"/>
                <a:cs typeface="Consolas"/>
              </a:rPr>
              <a:t>map</a:t>
            </a:r>
            <a:r>
              <a:rPr lang="en-US" sz="2000" b="1" dirty="0" smtClean="0">
                <a:latin typeface="Consolas"/>
                <a:cs typeface="Consolas"/>
              </a:rPr>
              <a:t>(key =&gt; 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      </a:t>
            </a:r>
            <a:r>
              <a:rPr lang="en-US" sz="2000" b="1" dirty="0" err="1" smtClean="0">
                <a:latin typeface="Consolas"/>
                <a:cs typeface="Consolas"/>
              </a:rPr>
              <a:t>getJSON</a:t>
            </a:r>
            <a:r>
              <a:rPr lang="en-US" sz="2000" b="1" dirty="0" smtClean="0">
                <a:latin typeface="Consolas"/>
                <a:cs typeface="Consolas"/>
              </a:rPr>
              <a:t>(“/</a:t>
            </a:r>
            <a:r>
              <a:rPr lang="en-US" sz="2000" b="1" dirty="0" err="1" smtClean="0">
                <a:latin typeface="Consolas"/>
                <a:cs typeface="Consolas"/>
              </a:rPr>
              <a:t>searchResults?q</a:t>
            </a:r>
            <a:r>
              <a:rPr lang="en-US" sz="2000" b="1" dirty="0" smtClean="0">
                <a:latin typeface="Consolas"/>
                <a:cs typeface="Consolas"/>
              </a:rPr>
              <a:t>=” + </a:t>
            </a:r>
            <a:r>
              <a:rPr lang="en-US" sz="2000" b="1" dirty="0" err="1" smtClean="0">
                <a:latin typeface="Consolas"/>
                <a:cs typeface="Consolas"/>
              </a:rPr>
              <a:t>input.value</a:t>
            </a:r>
            <a:r>
              <a:rPr lang="en-US" sz="2000" b="1" dirty="0" smtClean="0">
                <a:latin typeface="Consolas"/>
                <a:cs typeface="Consolas"/>
              </a:rPr>
              <a:t>).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         </a:t>
            </a:r>
            <a:r>
              <a:rPr lang="en-US" b="1" dirty="0" smtClean="0">
                <a:solidFill>
                  <a:srgbClr val="FF8600"/>
                </a:solidFill>
                <a:latin typeface="Consolas"/>
                <a:cs typeface="Consolas"/>
              </a:rPr>
              <a:t>retry</a:t>
            </a:r>
            <a:r>
              <a:rPr lang="en-US" b="1" dirty="0" smtClean="0">
                <a:latin typeface="Consolas"/>
                <a:cs typeface="Consolas"/>
              </a:rPr>
              <a:t>(3)</a:t>
            </a:r>
            <a:r>
              <a:rPr lang="en-US" b="1" strike="sngStrike" dirty="0" smtClean="0">
                <a:latin typeface="Consolas"/>
                <a:cs typeface="Consolas"/>
              </a:rPr>
              <a:t>.</a:t>
            </a:r>
            <a:endParaRPr lang="en-US" sz="2000" b="1" strike="sngStrike" dirty="0" smtClean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         </a:t>
            </a:r>
            <a:r>
              <a:rPr lang="en-US" sz="2000" b="1" strike="sngStrike" dirty="0" err="1" smtClean="0">
                <a:latin typeface="Consolas"/>
                <a:cs typeface="Consolas"/>
              </a:rPr>
              <a:t>takeUntil</a:t>
            </a:r>
            <a:r>
              <a:rPr lang="en-US" sz="2000" b="1" strike="sngStrike" dirty="0" smtClean="0">
                <a:latin typeface="Consolas"/>
                <a:cs typeface="Consolas"/>
              </a:rPr>
              <a:t>(</a:t>
            </a:r>
            <a:r>
              <a:rPr lang="en-US" sz="2000" b="1" strike="sngStrike" dirty="0" err="1" smtClean="0">
                <a:latin typeface="Consolas"/>
                <a:cs typeface="Consolas"/>
              </a:rPr>
              <a:t>keyPresses</a:t>
            </a:r>
            <a:r>
              <a:rPr lang="en-US" sz="2000" b="1" strike="sngStrike" dirty="0" smtClean="0">
                <a:latin typeface="Consolas"/>
                <a:cs typeface="Consolas"/>
              </a:rPr>
              <a:t>)</a:t>
            </a:r>
            <a:r>
              <a:rPr lang="en-US" sz="2000" b="1" dirty="0" smtClean="0">
                <a:latin typeface="Consolas"/>
                <a:cs typeface="Consolas"/>
              </a:rPr>
              <a:t>).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   </a:t>
            </a:r>
            <a:r>
              <a:rPr lang="en-US" b="1" strike="sngStrike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b="1" dirty="0" smtClean="0">
                <a:solidFill>
                  <a:srgbClr val="FF8600"/>
                </a:solidFill>
                <a:latin typeface="Consolas"/>
                <a:cs typeface="Consolas"/>
              </a:rPr>
              <a:t> </a:t>
            </a:r>
            <a:r>
              <a:rPr lang="en-US" b="1" dirty="0" err="1" smtClean="0">
                <a:solidFill>
                  <a:srgbClr val="FF8600"/>
                </a:solidFill>
                <a:latin typeface="Consolas"/>
                <a:cs typeface="Consolas"/>
              </a:rPr>
              <a:t>switchLatest</a:t>
            </a:r>
            <a:r>
              <a:rPr lang="en-US" b="1" dirty="0">
                <a:latin typeface="Consolas"/>
                <a:cs typeface="Consolas"/>
              </a:rPr>
              <a:t>();</a:t>
            </a:r>
            <a:endParaRPr lang="en-US" sz="2000" b="1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b="1" dirty="0" err="1" smtClean="0">
                <a:latin typeface="Consolas"/>
                <a:cs typeface="Consolas"/>
              </a:rPr>
              <a:t>searchResultSets.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sz="2000" b="1" dirty="0" smtClean="0">
                <a:latin typeface="Consolas"/>
                <a:cs typeface="Consolas"/>
              </a:rPr>
              <a:t>(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</a:t>
            </a:r>
            <a:r>
              <a:rPr lang="en-US" sz="2000" b="1" dirty="0" err="1" smtClean="0">
                <a:latin typeface="Consolas"/>
                <a:cs typeface="Consolas"/>
              </a:rPr>
              <a:t>resultSet</a:t>
            </a:r>
            <a:r>
              <a:rPr lang="en-US" sz="2000" b="1" dirty="0" smtClean="0">
                <a:latin typeface="Consolas"/>
                <a:cs typeface="Consolas"/>
              </a:rPr>
              <a:t> =&gt; </a:t>
            </a:r>
            <a:r>
              <a:rPr lang="en-US" sz="2000" b="1" dirty="0" err="1" smtClean="0">
                <a:latin typeface="Consolas"/>
                <a:cs typeface="Consolas"/>
              </a:rPr>
              <a:t>updateSearchResults</a:t>
            </a:r>
            <a:r>
              <a:rPr lang="en-US" sz="2000" b="1" dirty="0" smtClean="0">
                <a:latin typeface="Consolas"/>
                <a:cs typeface="Consolas"/>
              </a:rPr>
              <a:t>(</a:t>
            </a:r>
            <a:r>
              <a:rPr lang="en-US" sz="2000" b="1" dirty="0" err="1" smtClean="0">
                <a:latin typeface="Consolas"/>
                <a:cs typeface="Consolas"/>
              </a:rPr>
              <a:t>resultSet</a:t>
            </a:r>
            <a:r>
              <a:rPr lang="en-US" sz="2000" b="1" dirty="0" smtClean="0">
                <a:latin typeface="Consolas"/>
                <a:cs typeface="Consolas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error =&gt; </a:t>
            </a:r>
            <a:r>
              <a:rPr lang="en-US" b="1" dirty="0" err="1" smtClean="0">
                <a:latin typeface="Consolas"/>
                <a:cs typeface="Consolas"/>
              </a:rPr>
              <a:t>showMessage</a:t>
            </a:r>
            <a:r>
              <a:rPr lang="en-US" b="1" dirty="0" smtClean="0">
                <a:latin typeface="Consolas"/>
                <a:cs typeface="Consolas"/>
              </a:rPr>
              <a:t>(“the server appears to be down.”));</a:t>
            </a:r>
            <a:endParaRPr lang="en-US" sz="2000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753371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 dirty="0" err="1">
                <a:latin typeface="Consolas"/>
                <a:cs typeface="Consolas"/>
              </a:rPr>
              <a:t>v</a:t>
            </a:r>
            <a:r>
              <a:rPr lang="en-US" sz="2000" b="1" dirty="0" err="1" smtClean="0">
                <a:latin typeface="Consolas"/>
                <a:cs typeface="Consolas"/>
              </a:rPr>
              <a:t>ar</a:t>
            </a:r>
            <a:r>
              <a:rPr lang="en-US" sz="2000" b="1" dirty="0" smtClean="0">
                <a:latin typeface="Consolas"/>
                <a:cs typeface="Consolas"/>
              </a:rPr>
              <a:t> </a:t>
            </a:r>
            <a:r>
              <a:rPr lang="en-US" sz="2000" b="1" dirty="0" err="1" smtClean="0">
                <a:latin typeface="Consolas"/>
                <a:cs typeface="Consolas"/>
              </a:rPr>
              <a:t>searchResultSets</a:t>
            </a:r>
            <a:r>
              <a:rPr lang="en-US" sz="2000" b="1" dirty="0" smtClean="0">
                <a:latin typeface="Consolas"/>
                <a:cs typeface="Consolas"/>
              </a:rPr>
              <a:t> = 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</a:t>
            </a:r>
            <a:r>
              <a:rPr lang="en-US" sz="2000" b="1" dirty="0" err="1" smtClean="0">
                <a:latin typeface="Consolas"/>
                <a:cs typeface="Consolas"/>
              </a:rPr>
              <a:t>keyPresses</a:t>
            </a:r>
            <a:r>
              <a:rPr lang="en-US" sz="2000" b="1" dirty="0" smtClean="0">
                <a:latin typeface="Consolas"/>
                <a:cs typeface="Consolas"/>
              </a:rPr>
              <a:t>.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   </a:t>
            </a:r>
            <a:r>
              <a:rPr lang="en-US" sz="2000" b="1" dirty="0" smtClean="0">
                <a:solidFill>
                  <a:srgbClr val="FF8600"/>
                </a:solidFill>
                <a:latin typeface="Consolas"/>
                <a:cs typeface="Consolas"/>
              </a:rPr>
              <a:t>throttle</a:t>
            </a:r>
            <a:r>
              <a:rPr lang="en-US" sz="2000" b="1" dirty="0" smtClean="0">
                <a:latin typeface="Consolas"/>
                <a:cs typeface="Consolas"/>
              </a:rPr>
              <a:t>(250).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   </a:t>
            </a:r>
            <a:r>
              <a:rPr lang="en-US" sz="2000" b="1" dirty="0" smtClean="0">
                <a:solidFill>
                  <a:srgbClr val="FF8600"/>
                </a:solidFill>
                <a:latin typeface="Consolas"/>
                <a:cs typeface="Consolas"/>
              </a:rPr>
              <a:t>map</a:t>
            </a:r>
            <a:r>
              <a:rPr lang="en-US" sz="2000" b="1" dirty="0" smtClean="0">
                <a:latin typeface="Consolas"/>
                <a:cs typeface="Consolas"/>
              </a:rPr>
              <a:t>(key =&gt; </a:t>
            </a:r>
          </a:p>
          <a:p>
            <a:pPr marL="0" indent="0">
              <a:buNone/>
            </a:pPr>
            <a:r>
              <a:rPr lang="en-US" sz="2000" b="1" dirty="0">
                <a:latin typeface="Consolas"/>
                <a:cs typeface="Consolas"/>
              </a:rPr>
              <a:t> </a:t>
            </a:r>
            <a:r>
              <a:rPr lang="en-US" sz="2000" b="1" dirty="0" smtClean="0">
                <a:latin typeface="Consolas"/>
                <a:cs typeface="Consolas"/>
              </a:rPr>
              <a:t>        </a:t>
            </a:r>
            <a:r>
              <a:rPr lang="en-US" sz="2000" b="1" dirty="0" err="1" smtClean="0">
                <a:latin typeface="Consolas"/>
                <a:cs typeface="Consolas"/>
              </a:rPr>
              <a:t>getJSON</a:t>
            </a:r>
            <a:r>
              <a:rPr lang="en-US" sz="2000" b="1" dirty="0" smtClean="0">
                <a:latin typeface="Consolas"/>
                <a:cs typeface="Consolas"/>
              </a:rPr>
              <a:t>(“/</a:t>
            </a:r>
            <a:r>
              <a:rPr lang="en-US" sz="2000" b="1" dirty="0" err="1" smtClean="0">
                <a:latin typeface="Consolas"/>
                <a:cs typeface="Consolas"/>
              </a:rPr>
              <a:t>searchResults?q</a:t>
            </a:r>
            <a:r>
              <a:rPr lang="en-US" sz="2000" b="1" dirty="0" smtClean="0">
                <a:latin typeface="Consolas"/>
                <a:cs typeface="Consolas"/>
              </a:rPr>
              <a:t>=” + </a:t>
            </a:r>
            <a:r>
              <a:rPr lang="en-US" sz="2000" b="1" dirty="0" err="1" smtClean="0">
                <a:latin typeface="Consolas"/>
                <a:cs typeface="Consolas"/>
              </a:rPr>
              <a:t>input.value</a:t>
            </a:r>
            <a:r>
              <a:rPr lang="en-US" sz="2000" b="1" dirty="0" smtClean="0">
                <a:latin typeface="Consolas"/>
                <a:cs typeface="Consolas"/>
              </a:rPr>
              <a:t>).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         </a:t>
            </a:r>
            <a:r>
              <a:rPr lang="en-US" b="1" dirty="0" smtClean="0">
                <a:solidFill>
                  <a:srgbClr val="FF8600"/>
                </a:solidFill>
                <a:latin typeface="Consolas"/>
                <a:cs typeface="Consolas"/>
              </a:rPr>
              <a:t>retry</a:t>
            </a:r>
            <a:r>
              <a:rPr lang="en-US" b="1" dirty="0" smtClean="0">
                <a:latin typeface="Consolas"/>
                <a:cs typeface="Consolas"/>
              </a:rPr>
              <a:t>(3)</a:t>
            </a:r>
            <a:r>
              <a:rPr lang="en-US" sz="2000" b="1" dirty="0" smtClean="0">
                <a:latin typeface="Consolas"/>
                <a:cs typeface="Consolas"/>
              </a:rPr>
              <a:t>).</a:t>
            </a:r>
          </a:p>
          <a:p>
            <a:pPr marL="0" indent="0">
              <a:buNone/>
            </a:pPr>
            <a:r>
              <a:rPr lang="en-US" b="1" dirty="0">
                <a:solidFill>
                  <a:srgbClr val="FF8600"/>
                </a:solidFill>
                <a:latin typeface="Consolas"/>
                <a:cs typeface="Consolas"/>
              </a:rPr>
              <a:t> </a:t>
            </a:r>
            <a:r>
              <a:rPr lang="en-US" b="1" dirty="0" smtClean="0">
                <a:solidFill>
                  <a:srgbClr val="FF8600"/>
                </a:solidFill>
                <a:latin typeface="Consolas"/>
                <a:cs typeface="Consolas"/>
              </a:rPr>
              <a:t>     </a:t>
            </a:r>
            <a:r>
              <a:rPr lang="en-US" b="1" dirty="0" err="1" smtClean="0">
                <a:solidFill>
                  <a:srgbClr val="FF8600"/>
                </a:solidFill>
                <a:latin typeface="Consolas"/>
                <a:cs typeface="Consolas"/>
              </a:rPr>
              <a:t>switchLatest</a:t>
            </a:r>
            <a:r>
              <a:rPr lang="en-US" b="1" dirty="0">
                <a:latin typeface="Consolas"/>
                <a:cs typeface="Consolas"/>
              </a:rPr>
              <a:t>();</a:t>
            </a:r>
            <a:endParaRPr lang="en-US" sz="2000" b="1" dirty="0" smtClean="0">
              <a:latin typeface="Consolas"/>
              <a:cs typeface="Consolas"/>
            </a:endParaRPr>
          </a:p>
          <a:p>
            <a:pPr marL="0" indent="0">
              <a:buNone/>
            </a:pPr>
            <a:endParaRPr lang="en-US" sz="2000" b="1" dirty="0">
              <a:latin typeface="Consolas"/>
              <a:cs typeface="Consolas"/>
            </a:endParaRPr>
          </a:p>
          <a:p>
            <a:pPr marL="0" indent="0">
              <a:buNone/>
            </a:pPr>
            <a:r>
              <a:rPr lang="en-US" sz="2000" b="1" dirty="0" err="1" smtClean="0">
                <a:latin typeface="Consolas"/>
                <a:cs typeface="Consolas"/>
              </a:rPr>
              <a:t>searchResultSets.</a:t>
            </a:r>
            <a:r>
              <a:rPr lang="en-US" sz="2000" b="1" dirty="0" err="1" smtClean="0">
                <a:solidFill>
                  <a:srgbClr val="FF8600"/>
                </a:solidFill>
                <a:latin typeface="Consolas"/>
                <a:cs typeface="Consolas"/>
              </a:rPr>
              <a:t>forEach</a:t>
            </a:r>
            <a:r>
              <a:rPr lang="en-US" sz="2000" b="1" dirty="0" smtClean="0">
                <a:latin typeface="Consolas"/>
                <a:cs typeface="Consolas"/>
              </a:rPr>
              <a:t>(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</a:t>
            </a:r>
            <a:r>
              <a:rPr lang="en-US" sz="2000" b="1" dirty="0" err="1" smtClean="0">
                <a:latin typeface="Consolas"/>
                <a:cs typeface="Consolas"/>
              </a:rPr>
              <a:t>resultSet</a:t>
            </a:r>
            <a:r>
              <a:rPr lang="en-US" sz="2000" b="1" dirty="0" smtClean="0">
                <a:latin typeface="Consolas"/>
                <a:cs typeface="Consolas"/>
              </a:rPr>
              <a:t> =&gt; </a:t>
            </a:r>
            <a:r>
              <a:rPr lang="en-US" sz="2000" b="1" dirty="0" err="1" smtClean="0">
                <a:latin typeface="Consolas"/>
                <a:cs typeface="Consolas"/>
              </a:rPr>
              <a:t>updateSearchResults</a:t>
            </a:r>
            <a:r>
              <a:rPr lang="en-US" sz="2000" b="1" dirty="0" smtClean="0">
                <a:latin typeface="Consolas"/>
                <a:cs typeface="Consolas"/>
              </a:rPr>
              <a:t>(</a:t>
            </a:r>
            <a:r>
              <a:rPr lang="en-US" sz="2000" b="1" dirty="0" err="1" smtClean="0">
                <a:latin typeface="Consolas"/>
                <a:cs typeface="Consolas"/>
              </a:rPr>
              <a:t>resultSet</a:t>
            </a:r>
            <a:r>
              <a:rPr lang="en-US" sz="2000" b="1" dirty="0" smtClean="0">
                <a:latin typeface="Consolas"/>
                <a:cs typeface="Consolas"/>
              </a:rPr>
              <a:t>),</a:t>
            </a:r>
          </a:p>
          <a:p>
            <a:pPr marL="0" indent="0">
              <a:buNone/>
            </a:pPr>
            <a:r>
              <a:rPr lang="en-US" b="1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  error =&gt; </a:t>
            </a:r>
            <a:r>
              <a:rPr lang="en-US" b="1" dirty="0" err="1" smtClean="0">
                <a:latin typeface="Consolas"/>
                <a:cs typeface="Consolas"/>
              </a:rPr>
              <a:t>showMessage</a:t>
            </a:r>
            <a:r>
              <a:rPr lang="en-US" b="1" dirty="0" smtClean="0">
                <a:latin typeface="Consolas"/>
                <a:cs typeface="Consolas"/>
              </a:rPr>
              <a:t>(“the server appears to be down.”));</a:t>
            </a:r>
            <a:endParaRPr lang="en-US" sz="2000" dirty="0" smtClean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64802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Netflix Player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438400"/>
            <a:ext cx="6858000" cy="3191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139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Callback Hell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00200"/>
            <a:ext cx="8229600" cy="5181600"/>
          </a:xfrm>
        </p:spPr>
        <p:txBody>
          <a:bodyPr>
            <a:normAutofit fontScale="70000" lnSpcReduction="20000"/>
          </a:bodyPr>
          <a:lstStyle/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f</a:t>
            </a:r>
            <a:r>
              <a:rPr lang="en-US" dirty="0" smtClean="0">
                <a:latin typeface="Consolas"/>
                <a:cs typeface="Consolas"/>
              </a:rPr>
              <a:t>unction play(</a:t>
            </a:r>
            <a:r>
              <a:rPr lang="en-US" dirty="0" err="1" smtClean="0">
                <a:latin typeface="Consolas"/>
                <a:cs typeface="Consolas"/>
              </a:rPr>
              <a:t>movieId</a:t>
            </a:r>
            <a:r>
              <a:rPr lang="en-US" dirty="0" smtClean="0">
                <a:latin typeface="Consolas"/>
                <a:cs typeface="Consolas"/>
              </a:rPr>
              <a:t>, </a:t>
            </a:r>
            <a:r>
              <a:rPr lang="en-US" dirty="0" err="1" smtClean="0">
                <a:latin typeface="Consolas"/>
                <a:cs typeface="Consolas"/>
              </a:rPr>
              <a:t>cancelButton</a:t>
            </a:r>
            <a:r>
              <a:rPr lang="en-US" dirty="0" smtClean="0">
                <a:latin typeface="Consolas"/>
                <a:cs typeface="Consolas"/>
              </a:rPr>
              <a:t>, callback) {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var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,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>
                <a:latin typeface="Consolas"/>
                <a:cs typeface="Consolas"/>
              </a:rPr>
              <a:t>,</a:t>
            </a:r>
            <a:endParaRPr lang="en-US" dirty="0" smtClean="0">
              <a:latin typeface="Consolas"/>
              <a:cs typeface="Consolas"/>
            </a:endParaRP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 = function() {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    if (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     callback(null,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);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}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else if (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 &amp;&amp; </a:t>
            </a:r>
            <a:r>
              <a:rPr lang="en-US" dirty="0" err="1" smtClean="0">
                <a:latin typeface="Consolas"/>
                <a:cs typeface="Consolas"/>
              </a:rPr>
              <a:t>player.initialized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     callback(null, ticket);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}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};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</a:t>
            </a:r>
            <a:r>
              <a:rPr lang="en-US" dirty="0" err="1" smtClean="0">
                <a:latin typeface="Consolas"/>
                <a:cs typeface="Consolas"/>
              </a:rPr>
              <a:t>cancelButton.addEventListener</a:t>
            </a:r>
            <a:r>
              <a:rPr lang="en-US" dirty="0" smtClean="0">
                <a:latin typeface="Consolas"/>
                <a:cs typeface="Consolas"/>
              </a:rPr>
              <a:t>(“click”, function() {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 = “cancel”; });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if (!</a:t>
            </a:r>
            <a:r>
              <a:rPr lang="en-US" dirty="0" err="1" smtClean="0">
                <a:latin typeface="Consolas"/>
                <a:cs typeface="Consolas"/>
              </a:rPr>
              <a:t>player.initialized</a:t>
            </a:r>
            <a:r>
              <a:rPr lang="en-US" dirty="0" smtClean="0">
                <a:latin typeface="Consolas"/>
                <a:cs typeface="Consolas"/>
              </a:rPr>
              <a:t>) {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player.init</a:t>
            </a:r>
            <a:r>
              <a:rPr lang="en-US" dirty="0" smtClean="0">
                <a:latin typeface="Consolas"/>
                <a:cs typeface="Consolas"/>
              </a:rPr>
              <a:t>(function(error) {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    </a:t>
            </a:r>
            <a:r>
              <a:rPr lang="en-US" dirty="0" err="1" smtClean="0">
                <a:latin typeface="Consolas"/>
                <a:cs typeface="Consolas"/>
              </a:rPr>
              <a:t>playError</a:t>
            </a:r>
            <a:r>
              <a:rPr lang="en-US" dirty="0" smtClean="0">
                <a:latin typeface="Consolas"/>
                <a:cs typeface="Consolas"/>
              </a:rPr>
              <a:t> = error;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();   </a:t>
            </a:r>
            <a:endParaRPr lang="en-US" dirty="0">
              <a:latin typeface="Consolas"/>
              <a:cs typeface="Consolas"/>
            </a:endParaRP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 }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}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</a:t>
            </a:r>
            <a:r>
              <a:rPr lang="en-US" dirty="0" err="1" smtClean="0">
                <a:latin typeface="Consolas"/>
                <a:cs typeface="Consolas"/>
              </a:rPr>
              <a:t>authorizeMovie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dirty="0" err="1" smtClean="0">
                <a:latin typeface="Consolas"/>
                <a:cs typeface="Consolas"/>
              </a:rPr>
              <a:t>movieId</a:t>
            </a:r>
            <a:r>
              <a:rPr lang="en-US" dirty="0" smtClean="0">
                <a:latin typeface="Consolas"/>
                <a:cs typeface="Consolas"/>
              </a:rPr>
              <a:t>, function(error, ticket) {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   </a:t>
            </a: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err="1">
                <a:latin typeface="Consolas"/>
                <a:cs typeface="Consolas"/>
              </a:rPr>
              <a:t>playError</a:t>
            </a:r>
            <a:r>
              <a:rPr lang="en-US" dirty="0">
                <a:latin typeface="Consolas"/>
                <a:cs typeface="Consolas"/>
              </a:rPr>
              <a:t> = error</a:t>
            </a:r>
            <a:r>
              <a:rPr lang="en-US" dirty="0" smtClean="0">
                <a:latin typeface="Consolas"/>
                <a:cs typeface="Consolas"/>
              </a:rPr>
              <a:t>;</a:t>
            </a: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       </a:t>
            </a:r>
            <a:r>
              <a:rPr lang="en-US" dirty="0" err="1" smtClean="0">
                <a:latin typeface="Consolas"/>
                <a:cs typeface="Consolas"/>
              </a:rPr>
              <a:t>movieTicket</a:t>
            </a:r>
            <a:r>
              <a:rPr lang="en-US" dirty="0" smtClean="0">
                <a:latin typeface="Consolas"/>
                <a:cs typeface="Consolas"/>
              </a:rPr>
              <a:t> = ticket;</a:t>
            </a:r>
            <a:endParaRPr lang="en-US" dirty="0">
              <a:latin typeface="Consolas"/>
              <a:cs typeface="Consolas"/>
            </a:endParaRPr>
          </a:p>
          <a:p>
            <a:pPr marL="45720" indent="0">
              <a:buNone/>
            </a:pPr>
            <a:r>
              <a:rPr lang="en-US" dirty="0">
                <a:latin typeface="Consolas"/>
                <a:cs typeface="Consolas"/>
              </a:rPr>
              <a:t>        </a:t>
            </a:r>
            <a:r>
              <a:rPr lang="en-US" dirty="0" err="1" smtClean="0">
                <a:latin typeface="Consolas"/>
                <a:cs typeface="Consolas"/>
              </a:rPr>
              <a:t>tryFinish</a:t>
            </a:r>
            <a:r>
              <a:rPr lang="en-US" dirty="0" smtClean="0">
                <a:latin typeface="Consolas"/>
                <a:cs typeface="Consolas"/>
              </a:rPr>
              <a:t>(</a:t>
            </a:r>
            <a:r>
              <a:rPr lang="en-US" dirty="0">
                <a:latin typeface="Consolas"/>
                <a:cs typeface="Consolas"/>
              </a:rPr>
              <a:t>);   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    });</a:t>
            </a:r>
          </a:p>
          <a:p>
            <a:pPr marL="45720" indent="0">
              <a:buNone/>
            </a:pPr>
            <a:r>
              <a:rPr lang="en-US" dirty="0" smtClean="0">
                <a:latin typeface="Consolas"/>
                <a:cs typeface="Consolas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1995135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066800"/>
            <a:ext cx="7315200" cy="4800600"/>
          </a:xfrm>
        </p:spPr>
        <p:txBody>
          <a:bodyPr anchor="ctr">
            <a:normAutofit/>
          </a:bodyPr>
          <a:lstStyle/>
          <a:p>
            <a:pPr marL="45720" indent="0" algn="ctr">
              <a:buNone/>
            </a:pPr>
            <a:r>
              <a:rPr lang="en-US" sz="3600" dirty="0" smtClean="0"/>
              <a:t>I’m going to show you how to write complex </a:t>
            </a:r>
            <a:r>
              <a:rPr lang="en-US" sz="3600" dirty="0" err="1" smtClean="0"/>
              <a:t>async</a:t>
            </a:r>
            <a:r>
              <a:rPr lang="en-US" sz="3600" dirty="0" smtClean="0"/>
              <a:t> programs using just </a:t>
            </a:r>
            <a:r>
              <a:rPr lang="en-US" sz="3600" dirty="0" smtClean="0"/>
              <a:t>a few</a:t>
            </a:r>
            <a:r>
              <a:rPr lang="en-US" sz="3600" dirty="0"/>
              <a:t> </a:t>
            </a:r>
            <a:r>
              <a:rPr lang="en-US" sz="4800" i="1" dirty="0" smtClean="0"/>
              <a:t>flexible </a:t>
            </a:r>
            <a:r>
              <a:rPr lang="en-US" sz="3600" dirty="0" smtClean="0"/>
              <a:t>functions.</a:t>
            </a:r>
          </a:p>
        </p:txBody>
      </p:sp>
    </p:spTree>
    <p:extLst>
      <p:ext uri="{BB962C8B-B14F-4D97-AF65-F5344CB8AC3E}">
        <p14:creationId xmlns:p14="http://schemas.microsoft.com/office/powerpoint/2010/main" val="3162133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 with Observable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600200"/>
            <a:ext cx="8686800" cy="5181600"/>
          </a:xfrm>
        </p:spPr>
        <p:txBody>
          <a:bodyPr>
            <a:noAutofit/>
          </a:bodyPr>
          <a:lstStyle/>
          <a:p>
            <a:pPr marL="45720" indent="0">
              <a:buNone/>
            </a:pPr>
            <a:r>
              <a:rPr lang="en-US" sz="1800" dirty="0" err="1" smtClean="0">
                <a:latin typeface="Consolas"/>
                <a:cs typeface="Consolas"/>
              </a:rPr>
              <a:t>var</a:t>
            </a:r>
            <a:r>
              <a:rPr lang="en-US" sz="1800" dirty="0" smtClean="0">
                <a:latin typeface="Consolas"/>
                <a:cs typeface="Consolas"/>
              </a:rPr>
              <a:t> authorizations = </a:t>
            </a:r>
          </a:p>
          <a:p>
            <a:pPr marL="45720" indent="0">
              <a:buNone/>
            </a:pP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smtClean="0">
                <a:latin typeface="Consolas"/>
                <a:cs typeface="Consolas"/>
              </a:rPr>
              <a:t>  player.</a:t>
            </a:r>
          </a:p>
          <a:p>
            <a:pPr marL="45720" indent="0">
              <a:buNone/>
            </a:pP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smtClean="0">
                <a:latin typeface="Consolas"/>
                <a:cs typeface="Consolas"/>
              </a:rPr>
              <a:t>     </a:t>
            </a:r>
            <a:r>
              <a:rPr lang="en-US" sz="1800" dirty="0" err="1" smtClean="0">
                <a:latin typeface="Consolas"/>
                <a:cs typeface="Consolas"/>
              </a:rPr>
              <a:t>init</a:t>
            </a:r>
            <a:r>
              <a:rPr lang="en-US" sz="1800" dirty="0" smtClean="0">
                <a:latin typeface="Consolas"/>
                <a:cs typeface="Consolas"/>
              </a:rPr>
              <a:t>().</a:t>
            </a:r>
          </a:p>
          <a:p>
            <a:pPr marL="45720" indent="0">
              <a:buNone/>
            </a:pPr>
            <a:r>
              <a:rPr lang="en-US" sz="1800" dirty="0" smtClean="0">
                <a:latin typeface="Consolas"/>
                <a:cs typeface="Consolas"/>
              </a:rPr>
              <a:t>      </a:t>
            </a:r>
            <a:r>
              <a:rPr lang="en-US" sz="1800" dirty="0" smtClean="0">
                <a:solidFill>
                  <a:srgbClr val="FF8600"/>
                </a:solidFill>
                <a:latin typeface="Consolas"/>
                <a:cs typeface="Consolas"/>
              </a:rPr>
              <a:t>map</a:t>
            </a:r>
            <a:r>
              <a:rPr lang="en-US" sz="1800" dirty="0" smtClean="0">
                <a:latin typeface="Consolas"/>
                <a:cs typeface="Consolas"/>
              </a:rPr>
              <a:t>(() =&gt;</a:t>
            </a:r>
          </a:p>
          <a:p>
            <a:pPr marL="45720" indent="0">
              <a:buNone/>
            </a:pP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smtClean="0">
                <a:latin typeface="Consolas"/>
                <a:cs typeface="Consolas"/>
              </a:rPr>
              <a:t>        </a:t>
            </a:r>
            <a:r>
              <a:rPr lang="en-US" sz="1800" dirty="0" err="1" smtClean="0">
                <a:latin typeface="Consolas"/>
                <a:cs typeface="Consolas"/>
              </a:rPr>
              <a:t>playAttempts</a:t>
            </a:r>
            <a:r>
              <a:rPr lang="en-US" sz="1800" dirty="0" smtClean="0">
                <a:latin typeface="Consolas"/>
                <a:cs typeface="Consolas"/>
              </a:rPr>
              <a:t>.</a:t>
            </a:r>
          </a:p>
          <a:p>
            <a:pPr marL="45720" indent="0">
              <a:buNone/>
            </a:pP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smtClean="0">
                <a:latin typeface="Consolas"/>
                <a:cs typeface="Consolas"/>
              </a:rPr>
              <a:t>           </a:t>
            </a:r>
            <a:r>
              <a:rPr lang="en-US" sz="1800" dirty="0" smtClean="0">
                <a:solidFill>
                  <a:srgbClr val="FF8600"/>
                </a:solidFill>
                <a:latin typeface="Consolas"/>
                <a:cs typeface="Consolas"/>
              </a:rPr>
              <a:t>map</a:t>
            </a:r>
            <a:r>
              <a:rPr lang="en-US" sz="1800" dirty="0" smtClean="0">
                <a:latin typeface="Consolas"/>
                <a:cs typeface="Consolas"/>
              </a:rPr>
              <a:t>(</a:t>
            </a:r>
            <a:r>
              <a:rPr lang="en-US" sz="1800" dirty="0" err="1" smtClean="0">
                <a:latin typeface="Consolas"/>
                <a:cs typeface="Consolas"/>
              </a:rPr>
              <a:t>movieId</a:t>
            </a:r>
            <a:r>
              <a:rPr lang="en-US" sz="1800" dirty="0" smtClean="0">
                <a:latin typeface="Consolas"/>
                <a:cs typeface="Consolas"/>
              </a:rPr>
              <a:t> =&gt; </a:t>
            </a:r>
          </a:p>
          <a:p>
            <a:pPr marL="45720" indent="0">
              <a:buNone/>
            </a:pP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smtClean="0">
                <a:latin typeface="Consolas"/>
                <a:cs typeface="Consolas"/>
              </a:rPr>
              <a:t>              </a:t>
            </a:r>
            <a:r>
              <a:rPr lang="en-US" sz="1800" dirty="0" err="1" smtClean="0">
                <a:latin typeface="Consolas"/>
                <a:cs typeface="Consolas"/>
              </a:rPr>
              <a:t>player.authorize</a:t>
            </a:r>
            <a:r>
              <a:rPr lang="en-US" sz="1800" dirty="0" smtClean="0">
                <a:latin typeface="Consolas"/>
                <a:cs typeface="Consolas"/>
              </a:rPr>
              <a:t>(</a:t>
            </a:r>
            <a:r>
              <a:rPr lang="en-US" sz="1800" dirty="0" err="1" smtClean="0">
                <a:latin typeface="Consolas"/>
                <a:cs typeface="Consolas"/>
              </a:rPr>
              <a:t>movieId</a:t>
            </a:r>
            <a:r>
              <a:rPr lang="en-US" sz="1800" dirty="0" smtClean="0">
                <a:latin typeface="Consolas"/>
                <a:cs typeface="Consolas"/>
              </a:rPr>
              <a:t>).</a:t>
            </a:r>
          </a:p>
          <a:p>
            <a:pPr marL="45720" indent="0">
              <a:buNone/>
            </a:pPr>
            <a:r>
              <a:rPr lang="en-US" sz="1800" dirty="0" smtClean="0">
                <a:latin typeface="Consolas"/>
                <a:cs typeface="Consolas"/>
              </a:rPr>
              <a:t>		       catch(e =&gt; </a:t>
            </a:r>
            <a:r>
              <a:rPr lang="en-US" sz="1800" dirty="0" err="1" smtClean="0">
                <a:latin typeface="Consolas"/>
                <a:cs typeface="Consolas"/>
              </a:rPr>
              <a:t>Observable.empty</a:t>
            </a:r>
            <a:r>
              <a:rPr lang="en-US" sz="1800" dirty="0" smtClean="0">
                <a:latin typeface="Consolas"/>
                <a:cs typeface="Consolas"/>
              </a:rPr>
              <a:t>).</a:t>
            </a:r>
          </a:p>
          <a:p>
            <a:pPr marL="45720" indent="0">
              <a:buNone/>
            </a:pPr>
            <a:r>
              <a:rPr lang="en-US" sz="1800" dirty="0" smtClean="0">
                <a:latin typeface="Consolas"/>
                <a:cs typeface="Consolas"/>
              </a:rPr>
              <a:t>                     </a:t>
            </a:r>
            <a:r>
              <a:rPr lang="en-US" sz="1800" dirty="0" err="1" smtClean="0">
                <a:solidFill>
                  <a:srgbClr val="FF8600"/>
                </a:solidFill>
                <a:latin typeface="Consolas"/>
                <a:cs typeface="Consolas"/>
              </a:rPr>
              <a:t>takeUntil</a:t>
            </a:r>
            <a:r>
              <a:rPr lang="en-US" sz="1800" dirty="0" smtClean="0">
                <a:latin typeface="Consolas"/>
                <a:cs typeface="Consolas"/>
              </a:rPr>
              <a:t>(cancels)).</a:t>
            </a:r>
          </a:p>
          <a:p>
            <a:pPr marL="45720" indent="0">
              <a:buNone/>
            </a:pPr>
            <a:r>
              <a:rPr lang="en-US" sz="1800" dirty="0" smtClean="0">
                <a:latin typeface="Consolas"/>
                <a:cs typeface="Consolas"/>
              </a:rPr>
              <a:t>            </a:t>
            </a:r>
            <a:r>
              <a:rPr lang="en-US" sz="1800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sz="1800" dirty="0" smtClean="0">
                <a:latin typeface="Consolas"/>
                <a:cs typeface="Consolas"/>
              </a:rPr>
              <a:t>())).</a:t>
            </a:r>
          </a:p>
          <a:p>
            <a:pPr marL="45720" indent="0">
              <a:buNone/>
            </a:pP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smtClean="0">
                <a:latin typeface="Consolas"/>
                <a:cs typeface="Consolas"/>
              </a:rPr>
              <a:t>     </a:t>
            </a:r>
            <a:r>
              <a:rPr lang="en-US" sz="1800" dirty="0" err="1" smtClean="0">
                <a:solidFill>
                  <a:srgbClr val="FF8600"/>
                </a:solidFill>
                <a:latin typeface="Consolas"/>
                <a:cs typeface="Consolas"/>
              </a:rPr>
              <a:t>concatAll</a:t>
            </a:r>
            <a:r>
              <a:rPr lang="en-US" sz="1800" dirty="0" smtClean="0">
                <a:latin typeface="Consolas"/>
                <a:cs typeface="Consolas"/>
              </a:rPr>
              <a:t>();</a:t>
            </a:r>
          </a:p>
          <a:p>
            <a:pPr marL="45720" indent="0">
              <a:buNone/>
            </a:pP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smtClean="0">
                <a:latin typeface="Consolas"/>
                <a:cs typeface="Consolas"/>
              </a:rPr>
              <a:t>   </a:t>
            </a:r>
          </a:p>
          <a:p>
            <a:pPr marL="45720" indent="0">
              <a:buNone/>
            </a:pPr>
            <a:r>
              <a:rPr lang="en-US" sz="1800" dirty="0" err="1" smtClean="0">
                <a:latin typeface="Consolas"/>
                <a:cs typeface="Consolas"/>
              </a:rPr>
              <a:t>authorizations.forEach</a:t>
            </a:r>
            <a:r>
              <a:rPr lang="en-US" sz="1800" dirty="0" smtClean="0">
                <a:latin typeface="Consolas"/>
                <a:cs typeface="Consolas"/>
              </a:rPr>
              <a:t>(</a:t>
            </a:r>
          </a:p>
          <a:p>
            <a:pPr marL="45720" indent="0">
              <a:buNone/>
            </a:pP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smtClean="0">
                <a:latin typeface="Consolas"/>
                <a:cs typeface="Consolas"/>
              </a:rPr>
              <a:t>  license =&gt; </a:t>
            </a:r>
            <a:r>
              <a:rPr lang="en-US" sz="1800" dirty="0" err="1" smtClean="0">
                <a:latin typeface="Consolas"/>
                <a:cs typeface="Consolas"/>
              </a:rPr>
              <a:t>player.play</a:t>
            </a:r>
            <a:r>
              <a:rPr lang="en-US" sz="1800" dirty="0" smtClean="0">
                <a:latin typeface="Consolas"/>
                <a:cs typeface="Consolas"/>
              </a:rPr>
              <a:t>(license),</a:t>
            </a:r>
          </a:p>
          <a:p>
            <a:pPr marL="45720" indent="0">
              <a:buNone/>
            </a:pPr>
            <a:r>
              <a:rPr lang="en-US" sz="1800" dirty="0">
                <a:latin typeface="Consolas"/>
                <a:cs typeface="Consolas"/>
              </a:rPr>
              <a:t> </a:t>
            </a:r>
            <a:r>
              <a:rPr lang="en-US" sz="1800" dirty="0" smtClean="0">
                <a:latin typeface="Consolas"/>
                <a:cs typeface="Consolas"/>
              </a:rPr>
              <a:t>  error =&gt; </a:t>
            </a:r>
            <a:r>
              <a:rPr lang="en-US" sz="1800" dirty="0" err="1" smtClean="0">
                <a:latin typeface="Consolas"/>
                <a:cs typeface="Consolas"/>
              </a:rPr>
              <a:t>showDialog</a:t>
            </a:r>
            <a:r>
              <a:rPr lang="en-US" sz="1800" dirty="0" smtClean="0">
                <a:latin typeface="Consolas"/>
                <a:cs typeface="Consolas"/>
              </a:rPr>
              <a:t>(“Sorry, can’t play right now.”));</a:t>
            </a:r>
          </a:p>
        </p:txBody>
      </p:sp>
    </p:spTree>
    <p:extLst>
      <p:ext uri="{BB962C8B-B14F-4D97-AF65-F5344CB8AC3E}">
        <p14:creationId xmlns:p14="http://schemas.microsoft.com/office/powerpoint/2010/main" val="2138719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Netflix: Observable Everywhere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App Startup</a:t>
            </a:r>
          </a:p>
          <a:p>
            <a:r>
              <a:rPr lang="en-US" sz="3200" dirty="0" smtClean="0"/>
              <a:t>Player</a:t>
            </a:r>
          </a:p>
          <a:p>
            <a:r>
              <a:rPr lang="en-US" sz="3200" dirty="0" smtClean="0"/>
              <a:t>Data Access</a:t>
            </a:r>
          </a:p>
          <a:p>
            <a:r>
              <a:rPr lang="en-US" sz="3200" dirty="0" smtClean="0"/>
              <a:t>Animations</a:t>
            </a:r>
          </a:p>
          <a:p>
            <a:r>
              <a:rPr lang="en-US" sz="3200" dirty="0" smtClean="0"/>
              <a:t>View/Model binding</a:t>
            </a:r>
          </a:p>
          <a:p>
            <a:endParaRPr lang="en-US" sz="3200" dirty="0" smtClean="0"/>
          </a:p>
          <a:p>
            <a:endParaRPr lang="en-US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676400"/>
            <a:ext cx="545860" cy="47687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66322"/>
            <a:ext cx="545860" cy="47687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99722"/>
            <a:ext cx="545860" cy="47687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352800"/>
            <a:ext cx="545860" cy="47687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942722"/>
            <a:ext cx="545860" cy="47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603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10023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Learning Exercises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45720" indent="0" algn="ctr">
              <a:buNone/>
            </a:pPr>
            <a:r>
              <a:rPr lang="en-US" sz="3200" dirty="0"/>
              <a:t>http://</a:t>
            </a:r>
            <a:r>
              <a:rPr lang="en-US" sz="3200" dirty="0" err="1"/>
              <a:t>jhusain.github.io</a:t>
            </a:r>
            <a:r>
              <a:rPr lang="en-US" sz="3200" dirty="0"/>
              <a:t>/</a:t>
            </a:r>
            <a:r>
              <a:rPr lang="en-US" sz="3200" dirty="0" err="1"/>
              <a:t>learnrx</a:t>
            </a:r>
            <a:r>
              <a:rPr lang="en-US" sz="32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591741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914400"/>
            <a:ext cx="7315200" cy="4800600"/>
          </a:xfrm>
        </p:spPr>
        <p:txBody>
          <a:bodyPr anchor="ctr">
            <a:normAutofit/>
          </a:bodyPr>
          <a:lstStyle/>
          <a:p>
            <a:pPr marL="45720" indent="0" algn="ctr">
              <a:buNone/>
            </a:pPr>
            <a:r>
              <a:rPr lang="en-US" sz="4800" dirty="0" smtClean="0">
                <a:latin typeface="Apple Chancery"/>
                <a:cs typeface="Apple Chancery"/>
              </a:rPr>
              <a:t>But first a brief</a:t>
            </a:r>
          </a:p>
          <a:p>
            <a:pPr marL="45720" indent="0" algn="ctr">
              <a:buNone/>
            </a:pPr>
            <a:r>
              <a:rPr lang="en-US" sz="6000" dirty="0" smtClean="0">
                <a:latin typeface="Apple Chancery"/>
                <a:cs typeface="Apple Chancery"/>
              </a:rPr>
              <a:t>JavaScript 6</a:t>
            </a:r>
            <a:r>
              <a:rPr lang="en-US" sz="4800" dirty="0" smtClean="0">
                <a:latin typeface="Apple Chancery"/>
                <a:cs typeface="Apple Chancery"/>
              </a:rPr>
              <a:t> tutorial…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2743200"/>
            <a:ext cx="1130378" cy="83825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5032" y="2667000"/>
            <a:ext cx="977968" cy="1054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907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0400" y="3448690"/>
            <a:ext cx="1344730" cy="60960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latin typeface="Consolas"/>
                <a:cs typeface="Consolas"/>
              </a:rPr>
              <a:t>x + 1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609600" y="1752600"/>
            <a:ext cx="86868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function(x) { return x + 1; }</a:t>
            </a:r>
          </a:p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362200" y="3489291"/>
            <a:ext cx="60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onsolas"/>
                <a:cs typeface="Consolas"/>
              </a:rPr>
              <a:t>x</a:t>
            </a:r>
            <a:endParaRPr lang="en-US" sz="2800" dirty="0">
              <a:latin typeface="Consolas"/>
              <a:cs typeface="Consola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81400" y="3489291"/>
            <a:ext cx="914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Consolas"/>
                <a:cs typeface="Consolas"/>
              </a:rPr>
              <a:t>=&gt;</a:t>
            </a:r>
            <a:endParaRPr lang="en-US" sz="2800" dirty="0">
              <a:latin typeface="Consolas"/>
              <a:cs typeface="Consolas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609600" y="1722437"/>
            <a:ext cx="86868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60120" indent="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182880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" charset="2"/>
              <a:buNone/>
            </a:pPr>
            <a:endParaRPr lang="en-US" sz="2800" dirty="0" smtClean="0">
              <a:latin typeface="Consolas"/>
              <a:cs typeface="Consolas"/>
            </a:endParaRPr>
          </a:p>
          <a:p>
            <a:pPr marL="0" indent="0">
              <a:buFont typeface="Wingdings" charset="2"/>
              <a:buNone/>
            </a:pPr>
            <a:r>
              <a:rPr lang="en-US" sz="2800" dirty="0" smtClean="0">
                <a:latin typeface="Consolas"/>
                <a:cs typeface="Consolas"/>
              </a:rPr>
              <a:t>function(x, y) { return x + y; }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172980" y="3989375"/>
            <a:ext cx="136563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Consolas"/>
                <a:cs typeface="Consolas"/>
              </a:rPr>
              <a:t>(x, y)</a:t>
            </a:r>
            <a:endParaRPr lang="en-US" sz="2800" dirty="0">
              <a:latin typeface="Consolas"/>
              <a:cs typeface="Consolas"/>
            </a:endParaRPr>
          </a:p>
          <a:p>
            <a:endParaRPr lang="en-US" sz="2800" dirty="0">
              <a:latin typeface="Consolas"/>
              <a:cs typeface="Consolas"/>
            </a:endParaRPr>
          </a:p>
          <a:p>
            <a:endParaRPr lang="en-US" sz="2800" dirty="0">
              <a:latin typeface="Consolas"/>
              <a:cs typeface="Consola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5297180" y="3988631"/>
            <a:ext cx="15240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Consolas"/>
                <a:cs typeface="Consolas"/>
              </a:rPr>
              <a:t>x + y</a:t>
            </a:r>
            <a:endParaRPr lang="en-US" sz="2800" dirty="0">
              <a:latin typeface="Consolas"/>
              <a:cs typeface="Consolas"/>
            </a:endParaRPr>
          </a:p>
          <a:p>
            <a:endParaRPr lang="en-US" sz="2800" dirty="0">
              <a:latin typeface="Consolas"/>
              <a:cs typeface="Consolas"/>
            </a:endParaRPr>
          </a:p>
          <a:p>
            <a:endParaRPr lang="en-US" sz="2800" dirty="0">
              <a:latin typeface="Consolas"/>
              <a:cs typeface="Consolas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3392180" y="4010844"/>
            <a:ext cx="103421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 smtClean="0">
                <a:latin typeface="Consolas"/>
                <a:cs typeface="Consolas"/>
              </a:rPr>
              <a:t> =&gt;</a:t>
            </a:r>
            <a:endParaRPr lang="en-US" sz="2800" dirty="0">
              <a:latin typeface="Consolas"/>
              <a:cs typeface="Consolas"/>
            </a:endParaRPr>
          </a:p>
          <a:p>
            <a:endParaRPr lang="en-US" sz="2800" dirty="0">
              <a:latin typeface="Consolas"/>
              <a:cs typeface="Consolas"/>
            </a:endParaRPr>
          </a:p>
          <a:p>
            <a:endParaRPr lang="en-US" sz="2800" dirty="0">
              <a:latin typeface="Consolas"/>
              <a:cs typeface="Consola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098604" y="4827575"/>
            <a:ext cx="105479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 smtClean="0">
                <a:latin typeface="Impact"/>
                <a:cs typeface="Impact"/>
              </a:rPr>
              <a:t>JS</a:t>
            </a:r>
            <a:endParaRPr lang="en-US" sz="8000" dirty="0">
              <a:latin typeface="Impact"/>
              <a:cs typeface="Impact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926903" y="5736186"/>
            <a:ext cx="7402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Impact"/>
                <a:cs typeface="Impact"/>
              </a:rPr>
              <a:t>6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7931913" y="4848761"/>
            <a:ext cx="73519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dirty="0">
                <a:latin typeface="Impact"/>
                <a:cs typeface="Impact"/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0007336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0" presetClass="exit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4589E-6 -4.16474E-7 L -3.84589E-6 -0.14785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404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12957 " pathEditMode="relative" ptsTypes="AA">
                                      <p:cBhvr>
                                        <p:cTn id="5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000"/>
                            </p:stCondLst>
                            <p:childTnLst>
                              <p:par>
                                <p:cTn id="55" presetID="0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6342E-6 -1.67052E-6 L -0.09163 -1.67052E-6 " pathEditMode="relative" rAng="0" ptsTypes="AA">
                                      <p:cBhvr>
                                        <p:cTn id="5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82" y="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5 -0.00023 L -0.1378 -0.00023 " pathEditMode="relative" rAng="0" ptsTypes="AA">
                                      <p:cBhvr>
                                        <p:cTn id="5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873" y="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11662 0 " pathEditMode="relative" ptsTypes="AA">
                                      <p:cBhvr>
                                        <p:cTn id="6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  <p:bldP spid="3" grpId="2" build="p"/>
      <p:bldP spid="13" grpId="0"/>
      <p:bldP spid="14" grpId="0"/>
      <p:bldP spid="14" grpId="1"/>
      <p:bldP spid="15" grpId="0"/>
      <p:bldP spid="15" grpId="1"/>
      <p:bldP spid="15" grpId="2"/>
      <p:bldP spid="16" grpId="0"/>
      <p:bldP spid="20" grpId="0"/>
      <p:bldP spid="20" grpId="1"/>
      <p:bldP spid="21" grpId="0"/>
      <p:bldP spid="21" grpId="1"/>
      <p:bldP spid="21" grpId="2"/>
      <p:bldP spid="22" grpId="0"/>
      <p:bldP spid="22" grpId="1"/>
      <p:bldP spid="28" grpId="0"/>
      <p:bldP spid="28" grpId="1"/>
      <p:bldP spid="28" grpId="2"/>
      <p:bldP spid="29" grpId="0"/>
      <p:bldP spid="29" grpId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erspective">
  <a:themeElements>
    <a:clrScheme name="Perspective">
      <a:dk1>
        <a:sysClr val="windowText" lastClr="000000"/>
      </a:dk1>
      <a:lt1>
        <a:sysClr val="window" lastClr="FFFFFF"/>
      </a:lt1>
      <a:dk2>
        <a:srgbClr val="283138"/>
      </a:dk2>
      <a:lt2>
        <a:srgbClr val="FF8600"/>
      </a:lt2>
      <a:accent1>
        <a:srgbClr val="838D9B"/>
      </a:accent1>
      <a:accent2>
        <a:srgbClr val="D2610C"/>
      </a:accent2>
      <a:accent3>
        <a:srgbClr val="80716A"/>
      </a:accent3>
      <a:accent4>
        <a:srgbClr val="94147C"/>
      </a:accent4>
      <a:accent5>
        <a:srgbClr val="5D5AD2"/>
      </a:accent5>
      <a:accent6>
        <a:srgbClr val="6F6C7D"/>
      </a:accent6>
      <a:hlink>
        <a:srgbClr val="6187E3"/>
      </a:hlink>
      <a:folHlink>
        <a:srgbClr val="7B8EB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erspectiv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alpha val="100000"/>
                <a:satMod val="160000"/>
                <a:lumMod val="105000"/>
              </a:schemeClr>
            </a:gs>
            <a:gs pos="41000">
              <a:schemeClr val="phClr">
                <a:tint val="57000"/>
                <a:satMod val="180000"/>
                <a:lumMod val="99000"/>
              </a:schemeClr>
            </a:gs>
            <a:gs pos="100000">
              <a:schemeClr val="phClr">
                <a:tint val="80000"/>
                <a:satMod val="200000"/>
                <a:lumMod val="10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6000"/>
                <a:satMod val="130000"/>
                <a:lumMod val="114000"/>
              </a:schemeClr>
            </a:gs>
            <a:gs pos="60000">
              <a:schemeClr val="phClr">
                <a:tint val="100000"/>
                <a:satMod val="106000"/>
                <a:lumMod val="110000"/>
              </a:schemeClr>
            </a:gs>
            <a:gs pos="100000">
              <a:schemeClr val="phClr"/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47625" dist="38100" dir="5400000" sy="98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woPt" dir="br">
              <a:rot lat="0" lon="0" rev="8700000"/>
            </a:lightRig>
          </a:scene3d>
          <a:sp3d prstMaterial="matte">
            <a:bevelT w="25400" h="53975"/>
          </a:sp3d>
        </a:effectStyle>
        <a:effectStyle>
          <a:effectLst>
            <a:reflection blurRad="12700" stA="24000" endPos="28000" dist="50800" dir="5400000" sy="-100000" rotWithShape="0"/>
          </a:effectLst>
          <a:scene3d>
            <a:camera prst="orthographicFront">
              <a:rot lat="0" lon="0" rev="0"/>
            </a:camera>
            <a:lightRig rig="threePt" dir="t">
              <a:rot lat="0" lon="0" rev="4800000"/>
            </a:lightRig>
          </a:scene3d>
          <a:sp3d>
            <a:bevelT w="69850" h="3175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80000"/>
                <a:satMod val="100000"/>
                <a:lumMod val="100000"/>
              </a:schemeClr>
            </a:gs>
            <a:gs pos="65000">
              <a:schemeClr val="phClr">
                <a:tint val="100000"/>
                <a:shade val="95000"/>
                <a:satMod val="100000"/>
                <a:lumMod val="100000"/>
              </a:schemeClr>
            </a:gs>
            <a:gs pos="100000">
              <a:schemeClr val="phClr">
                <a:tint val="88000"/>
                <a:shade val="100000"/>
                <a:satMod val="400000"/>
                <a:lumMod val="1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  <a:satMod val="90000"/>
              </a:schemeClr>
              <a:schemeClr val="phClr">
                <a:shade val="92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Perspective.thmx</Template>
  <TotalTime>75580</TotalTime>
  <Words>2888</Words>
  <Application>Microsoft Macintosh PowerPoint</Application>
  <PresentationFormat>On-screen Show (4:3)</PresentationFormat>
  <Paragraphs>649</Paragraphs>
  <Slides>73</Slides>
  <Notes>61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4" baseType="lpstr">
      <vt:lpstr>Perspective</vt:lpstr>
      <vt:lpstr>Async Programming in JavaScript</vt:lpstr>
      <vt:lpstr>Who am I?</vt:lpstr>
      <vt:lpstr>PowerPoint Presentation</vt:lpstr>
      <vt:lpstr>Async Programming seems</vt:lpstr>
      <vt:lpstr>Async seems Hard</vt:lpstr>
      <vt:lpstr>Playing a Movie Asynchronously</vt:lpstr>
      <vt:lpstr>PowerPoint Presentation</vt:lpstr>
      <vt:lpstr>PowerPoint Presentation</vt:lpstr>
      <vt:lpstr>Functions</vt:lpstr>
      <vt:lpstr>PowerPoint Presentation</vt:lpstr>
      <vt:lpstr>ForEach</vt:lpstr>
      <vt:lpstr>PowerPoint Presentation</vt:lpstr>
      <vt:lpstr>Map</vt:lpstr>
      <vt:lpstr>PowerPoint Presentation</vt:lpstr>
      <vt:lpstr>Filter</vt:lpstr>
      <vt:lpstr>PowerPoint Presentation</vt:lpstr>
      <vt:lpstr>concatAll</vt:lpstr>
      <vt:lpstr>Map/Filter/ConcatAll</vt:lpstr>
      <vt:lpstr>PowerPoint Presentation</vt:lpstr>
      <vt:lpstr>PowerPoint Presentation</vt:lpstr>
      <vt:lpstr>Top-rated Movies Collection</vt:lpstr>
      <vt:lpstr>PowerPoint Presentation</vt:lpstr>
      <vt:lpstr>Top-rated Movies Collection</vt:lpstr>
      <vt:lpstr>Mouse Drags Collection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Iterator</vt:lpstr>
      <vt:lpstr>Map, Filter, and ConcatAll can be implemented using an Iterator.</vt:lpstr>
      <vt:lpstr>Observer Pattern</vt:lpstr>
      <vt:lpstr>PowerPoint Presentation</vt:lpstr>
      <vt:lpstr>The Iterator and Observer Pattern are Symmetrical.</vt:lpstr>
      <vt:lpstr>PowerPoint Presentation</vt:lpstr>
      <vt:lpstr>The authors of  “Design Patterns” missed  this symmetry.</vt:lpstr>
      <vt:lpstr>PowerPoint Presentation</vt:lpstr>
      <vt:lpstr>So Many Push APIs</vt:lpstr>
      <vt:lpstr>Introducing Observable</vt:lpstr>
      <vt:lpstr>Observables can model…</vt:lpstr>
      <vt:lpstr>Reactive Extensions</vt:lpstr>
      <vt:lpstr>PowerPoint Presentation</vt:lpstr>
      <vt:lpstr>Events to Observables</vt:lpstr>
      <vt:lpstr>Adapt Push APIs to Observable</vt:lpstr>
      <vt:lpstr>Event Subscription</vt:lpstr>
      <vt:lpstr>Observable.forEach</vt:lpstr>
      <vt:lpstr>Expanded Observable.forEach</vt:lpstr>
      <vt:lpstr>Expanded Observable.forEach</vt:lpstr>
      <vt:lpstr>Converting Events to Observables</vt:lpstr>
      <vt:lpstr>Observable Literal</vt:lpstr>
      <vt:lpstr>ForEach</vt:lpstr>
      <vt:lpstr>Map</vt:lpstr>
      <vt:lpstr>Filter</vt:lpstr>
      <vt:lpstr>concatAll</vt:lpstr>
      <vt:lpstr>concatAll</vt:lpstr>
      <vt:lpstr>TakeUntil</vt:lpstr>
      <vt:lpstr>Mouse Drags Collection</vt:lpstr>
      <vt:lpstr>mergeAll</vt:lpstr>
      <vt:lpstr>switchLatest</vt:lpstr>
      <vt:lpstr>PowerPoint Presentation</vt:lpstr>
      <vt:lpstr>Mouse Drags Collection</vt:lpstr>
      <vt:lpstr>Netflix Search</vt:lpstr>
      <vt:lpstr>Netflix Search</vt:lpstr>
      <vt:lpstr>Netflix Search</vt:lpstr>
      <vt:lpstr>Netflix Search</vt:lpstr>
      <vt:lpstr>Netflix Player</vt:lpstr>
      <vt:lpstr>Player Callback Hell</vt:lpstr>
      <vt:lpstr>Player with Observable</vt:lpstr>
      <vt:lpstr>Netflix: Observable Everywhere</vt:lpstr>
      <vt:lpstr>Questions</vt:lpstr>
      <vt:lpstr>Interactive Learning Exercises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Jafar Husain</dc:creator>
  <cp:lastModifiedBy>Jafar Husain</cp:lastModifiedBy>
  <cp:revision>1043</cp:revision>
  <dcterms:created xsi:type="dcterms:W3CDTF">2013-09-16T05:35:52Z</dcterms:created>
  <dcterms:modified xsi:type="dcterms:W3CDTF">2015-04-18T14:04:11Z</dcterms:modified>
</cp:coreProperties>
</file>